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9" r:id="rId7"/>
    <p:sldId id="261" r:id="rId8"/>
    <p:sldId id="270" r:id="rId9"/>
    <p:sldId id="266" r:id="rId10"/>
    <p:sldId id="271" r:id="rId11"/>
    <p:sldId id="267" r:id="rId12"/>
    <p:sldId id="272" r:id="rId13"/>
    <p:sldId id="273" r:id="rId14"/>
    <p:sldId id="268"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ormorant Garamond Bold" panose="020B0604020202020204" charset="0"/>
      <p:regular r:id="rId20"/>
    </p:embeddedFont>
    <p:embeddedFont>
      <p:font typeface="HK Grotesk Light" panose="020B0604020202020204" charset="0"/>
      <p:regular r:id="rId21"/>
    </p:embeddedFont>
    <p:embeddedFont>
      <p:font typeface="HK Grotesk Light Bold" panose="020B0604020202020204" charset="0"/>
      <p:regular r:id="rId22"/>
    </p:embeddedFont>
    <p:embeddedFont>
      <p:font typeface="Poppins" panose="00000500000000000000" pitchFamily="2"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478307" y="377186"/>
            <a:ext cx="6919032" cy="9909814"/>
            <a:chOff x="0" y="0"/>
            <a:chExt cx="4433570" cy="6350000"/>
          </a:xfrm>
        </p:grpSpPr>
        <p:sp>
          <p:nvSpPr>
            <p:cNvPr id="3" name="Freeform 3"/>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737373">
                <a:alpha val="9804"/>
              </a:srgbClr>
            </a:solidFill>
            <a:ln w="12700">
              <a:solidFill>
                <a:srgbClr val="000000"/>
              </a:solidFill>
            </a:ln>
          </p:spPr>
        </p:sp>
      </p:grpSp>
      <p:sp>
        <p:nvSpPr>
          <p:cNvPr id="4" name="AutoShape 4"/>
          <p:cNvSpPr/>
          <p:nvPr/>
        </p:nvSpPr>
        <p:spPr>
          <a:xfrm>
            <a:off x="-443075" y="8997775"/>
            <a:ext cx="18865925" cy="1863257"/>
          </a:xfrm>
          <a:prstGeom prst="rect">
            <a:avLst/>
          </a:prstGeom>
          <a:solidFill>
            <a:srgbClr val="304543"/>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489393" y="1596075"/>
            <a:ext cx="6970949" cy="7430275"/>
          </a:xfrm>
          <a:prstGeom prst="rect">
            <a:avLst/>
          </a:prstGeom>
        </p:spPr>
      </p:pic>
      <p:grpSp>
        <p:nvGrpSpPr>
          <p:cNvPr id="7" name="Group 7"/>
          <p:cNvGrpSpPr/>
          <p:nvPr/>
        </p:nvGrpSpPr>
        <p:grpSpPr>
          <a:xfrm>
            <a:off x="1081832" y="2552700"/>
            <a:ext cx="8986655" cy="3215945"/>
            <a:chOff x="0" y="1163462"/>
            <a:chExt cx="11982206" cy="4287928"/>
          </a:xfrm>
        </p:grpSpPr>
        <p:sp>
          <p:nvSpPr>
            <p:cNvPr id="8" name="TextBox 8"/>
            <p:cNvSpPr txBox="1"/>
            <p:nvPr/>
          </p:nvSpPr>
          <p:spPr>
            <a:xfrm>
              <a:off x="29497" y="1163462"/>
              <a:ext cx="11952709" cy="4287928"/>
            </a:xfrm>
            <a:prstGeom prst="rect">
              <a:avLst/>
            </a:prstGeom>
          </p:spPr>
          <p:txBody>
            <a:bodyPr lIns="0" tIns="0" rIns="0" bIns="0" rtlCol="0" anchor="t">
              <a:spAutoFit/>
            </a:bodyPr>
            <a:lstStyle/>
            <a:p>
              <a:pPr>
                <a:lnSpc>
                  <a:spcPts val="6233"/>
                </a:lnSpc>
              </a:pPr>
              <a:r>
                <a:rPr lang="en-US" sz="6600" b="1" i="0" dirty="0">
                  <a:solidFill>
                    <a:srgbClr val="2C2F34"/>
                  </a:solidFill>
                  <a:effectLst/>
                  <a:latin typeface="Poppins" panose="00000500000000000000" pitchFamily="2" charset="0"/>
                </a:rPr>
                <a:t>IoT Bidirectional Visitor Counter using ESPP8266 &amp; MQTT</a:t>
              </a:r>
            </a:p>
            <a:p>
              <a:pPr>
                <a:lnSpc>
                  <a:spcPts val="6233"/>
                </a:lnSpc>
              </a:pPr>
              <a:endParaRPr lang="en-US" sz="6426" dirty="0">
                <a:solidFill>
                  <a:srgbClr val="0F0E0C">
                    <a:alpha val="80000"/>
                  </a:srgbClr>
                </a:solidFill>
                <a:latin typeface="Cormorant Garamond Bold"/>
              </a:endParaRPr>
            </a:p>
          </p:txBody>
        </p:sp>
        <p:sp>
          <p:nvSpPr>
            <p:cNvPr id="9" name="TextBox 9"/>
            <p:cNvSpPr txBox="1"/>
            <p:nvPr/>
          </p:nvSpPr>
          <p:spPr>
            <a:xfrm>
              <a:off x="0" y="4063626"/>
              <a:ext cx="11791638" cy="825783"/>
            </a:xfrm>
            <a:prstGeom prst="rect">
              <a:avLst/>
            </a:prstGeom>
          </p:spPr>
          <p:txBody>
            <a:bodyPr lIns="0" tIns="0" rIns="0" bIns="0" rtlCol="0" anchor="t">
              <a:spAutoFit/>
            </a:bodyPr>
            <a:lstStyle/>
            <a:p>
              <a:pPr>
                <a:lnSpc>
                  <a:spcPts val="5040"/>
                </a:lnSpc>
              </a:pPr>
              <a:endParaRPr lang="en-US" sz="3600" dirty="0">
                <a:solidFill>
                  <a:srgbClr val="000000">
                    <a:alpha val="80000"/>
                  </a:srgbClr>
                </a:solidFill>
                <a:latin typeface="HK Grotesk Light"/>
              </a:endParaRPr>
            </a:p>
          </p:txBody>
        </p:sp>
      </p:grpSp>
      <p:sp>
        <p:nvSpPr>
          <p:cNvPr id="10" name="TextBox 10"/>
          <p:cNvSpPr txBox="1"/>
          <p:nvPr/>
        </p:nvSpPr>
        <p:spPr>
          <a:xfrm>
            <a:off x="1081832" y="990600"/>
            <a:ext cx="2560468" cy="278448"/>
          </a:xfrm>
          <a:prstGeom prst="rect">
            <a:avLst/>
          </a:prstGeom>
        </p:spPr>
        <p:txBody>
          <a:bodyPr lIns="0" tIns="0" rIns="0" bIns="0" rtlCol="0" anchor="t">
            <a:spAutoFit/>
          </a:bodyPr>
          <a:lstStyle/>
          <a:p>
            <a:pPr>
              <a:lnSpc>
                <a:spcPts val="2240"/>
              </a:lnSpc>
              <a:spcBef>
                <a:spcPct val="0"/>
              </a:spcBef>
            </a:pPr>
            <a:r>
              <a:rPr lang="en-US" sz="1600" spc="256">
                <a:solidFill>
                  <a:srgbClr val="000000"/>
                </a:solidFill>
                <a:latin typeface="HK Grotesk Light Bold"/>
              </a:rPr>
              <a:t>APRIL 2023</a:t>
            </a:r>
          </a:p>
        </p:txBody>
      </p:sp>
      <p:sp>
        <p:nvSpPr>
          <p:cNvPr id="11" name="TextBox 11"/>
          <p:cNvSpPr txBox="1"/>
          <p:nvPr/>
        </p:nvSpPr>
        <p:spPr>
          <a:xfrm>
            <a:off x="2044998" y="9447403"/>
            <a:ext cx="1773238" cy="240665"/>
          </a:xfrm>
          <a:prstGeom prst="rect">
            <a:avLst/>
          </a:prstGeom>
        </p:spPr>
        <p:txBody>
          <a:bodyPr lIns="0" tIns="0" rIns="0" bIns="0" rtlCol="0" anchor="t">
            <a:spAutoFit/>
          </a:bodyPr>
          <a:lstStyle/>
          <a:p>
            <a:pPr algn="ctr">
              <a:lnSpc>
                <a:spcPts val="1959"/>
              </a:lnSpc>
              <a:spcBef>
                <a:spcPct val="0"/>
              </a:spcBef>
            </a:pPr>
            <a:r>
              <a:rPr lang="en-US" sz="1400" spc="168">
                <a:solidFill>
                  <a:srgbClr val="F5F5EF"/>
                </a:solidFill>
                <a:latin typeface="HK Grotesk Light"/>
              </a:rPr>
              <a:t>PROJECT REPORT</a:t>
            </a:r>
          </a:p>
        </p:txBody>
      </p:sp>
      <p:sp>
        <p:nvSpPr>
          <p:cNvPr id="12" name="TextBox 12"/>
          <p:cNvSpPr txBox="1"/>
          <p:nvPr/>
        </p:nvSpPr>
        <p:spPr>
          <a:xfrm>
            <a:off x="15205449" y="9452165"/>
            <a:ext cx="2078929" cy="240665"/>
          </a:xfrm>
          <a:prstGeom prst="rect">
            <a:avLst/>
          </a:prstGeom>
        </p:spPr>
        <p:txBody>
          <a:bodyPr lIns="0" tIns="0" rIns="0" bIns="0" rtlCol="0" anchor="t">
            <a:spAutoFit/>
          </a:bodyPr>
          <a:lstStyle/>
          <a:p>
            <a:pPr algn="r">
              <a:lnSpc>
                <a:spcPts val="1959"/>
              </a:lnSpc>
              <a:spcBef>
                <a:spcPct val="0"/>
              </a:spcBef>
            </a:pPr>
            <a:r>
              <a:rPr lang="en-US" sz="1400" spc="168">
                <a:solidFill>
                  <a:srgbClr val="F5F5EF"/>
                </a:solidFill>
                <a:latin typeface="HK Grotesk Light"/>
              </a:rPr>
              <a:t>APRIL 2023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288208" y="438708"/>
            <a:ext cx="5834481" cy="8356461"/>
            <a:chOff x="0" y="0"/>
            <a:chExt cx="4433570" cy="6350000"/>
          </a:xfrm>
        </p:grpSpPr>
        <p:sp>
          <p:nvSpPr>
            <p:cNvPr id="3" name="Freeform 3"/>
            <p:cNvSpPr/>
            <p:nvPr/>
          </p:nvSpPr>
          <p:spPr>
            <a:xfrm>
              <a:off x="0" y="0"/>
              <a:ext cx="4433570" cy="6350000"/>
            </a:xfrm>
            <a:custGeom>
              <a:avLst/>
              <a:gdLst/>
              <a:ahLst/>
              <a:cxnLst/>
              <a:rect l="l" t="t" r="r" b="b"/>
              <a:pathLst>
                <a:path w="4433570" h="635000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solidFill>
              <a:srgbClr val="737373">
                <a:alpha val="9804"/>
              </a:srgbClr>
            </a:solidFill>
            <a:ln w="12700">
              <a:solidFill>
                <a:srgbClr val="000000"/>
              </a:solidFill>
            </a:ln>
          </p:spPr>
        </p:sp>
      </p:grpSp>
      <p:grpSp>
        <p:nvGrpSpPr>
          <p:cNvPr id="4" name="Group 4"/>
          <p:cNvGrpSpPr/>
          <p:nvPr/>
        </p:nvGrpSpPr>
        <p:grpSpPr>
          <a:xfrm>
            <a:off x="0" y="8986846"/>
            <a:ext cx="18288000" cy="1411968"/>
            <a:chOff x="0" y="0"/>
            <a:chExt cx="6186311" cy="477629"/>
          </a:xfrm>
        </p:grpSpPr>
        <p:sp>
          <p:nvSpPr>
            <p:cNvPr id="5" name="Freeform 5"/>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304543"/>
            </a:solidFill>
          </p:spPr>
        </p:sp>
      </p:grpSp>
      <p:sp>
        <p:nvSpPr>
          <p:cNvPr id="6" name="TextBox 6"/>
          <p:cNvSpPr txBox="1"/>
          <p:nvPr/>
        </p:nvSpPr>
        <p:spPr>
          <a:xfrm>
            <a:off x="1028700" y="414916"/>
            <a:ext cx="11424819" cy="1099083"/>
          </a:xfrm>
          <a:prstGeom prst="rect">
            <a:avLst/>
          </a:prstGeom>
        </p:spPr>
        <p:txBody>
          <a:bodyPr lIns="0" tIns="0" rIns="0" bIns="0" rtlCol="0" anchor="t">
            <a:spAutoFit/>
          </a:bodyPr>
          <a:lstStyle/>
          <a:p>
            <a:pPr>
              <a:lnSpc>
                <a:spcPts val="8960"/>
              </a:lnSpc>
              <a:spcBef>
                <a:spcPct val="0"/>
              </a:spcBef>
            </a:pPr>
            <a:r>
              <a:rPr lang="en-US" sz="6400" dirty="0">
                <a:solidFill>
                  <a:srgbClr val="000000"/>
                </a:solidFill>
                <a:latin typeface="Cormorant Garamond Bold"/>
              </a:rPr>
              <a:t>Working :  </a:t>
            </a:r>
          </a:p>
        </p:txBody>
      </p:sp>
      <p:sp>
        <p:nvSpPr>
          <p:cNvPr id="7" name="TextBox 7"/>
          <p:cNvSpPr txBox="1"/>
          <p:nvPr/>
        </p:nvSpPr>
        <p:spPr>
          <a:xfrm>
            <a:off x="230402" y="1992051"/>
            <a:ext cx="17093989" cy="3654718"/>
          </a:xfrm>
          <a:prstGeom prst="rect">
            <a:avLst/>
          </a:prstGeom>
        </p:spPr>
        <p:txBody>
          <a:bodyPr wrap="square" lIns="0" tIns="0" rIns="0" bIns="0" rtlCol="0" anchor="t">
            <a:spAutoFit/>
          </a:bodyPr>
          <a:lstStyle/>
          <a:p>
            <a:pPr marL="457200" lvl="0" indent="-457200" algn="l">
              <a:lnSpc>
                <a:spcPts val="4799"/>
              </a:lnSpc>
              <a:spcBef>
                <a:spcPct val="0"/>
              </a:spcBef>
              <a:buFont typeface="Arial" panose="020B0604020202020204" pitchFamily="34" charset="0"/>
              <a:buChar char="•"/>
            </a:pPr>
            <a:r>
              <a:rPr lang="en-US" sz="2999" dirty="0">
                <a:solidFill>
                  <a:srgbClr val="000000">
                    <a:alpha val="80000"/>
                  </a:srgbClr>
                </a:solidFill>
                <a:latin typeface="HK Grotesk Light Bold"/>
              </a:rPr>
              <a:t>IR LED WILL LOOK FOR INCOMING PERSONS</a:t>
            </a:r>
          </a:p>
          <a:p>
            <a:pPr marL="457200" lvl="0" indent="-457200" algn="l">
              <a:lnSpc>
                <a:spcPts val="4799"/>
              </a:lnSpc>
              <a:spcBef>
                <a:spcPct val="0"/>
              </a:spcBef>
              <a:buFont typeface="Arial" panose="020B0604020202020204" pitchFamily="34" charset="0"/>
              <a:buChar char="•"/>
            </a:pPr>
            <a:r>
              <a:rPr lang="en-US" sz="2999" dirty="0">
                <a:solidFill>
                  <a:srgbClr val="000000">
                    <a:alpha val="80000"/>
                  </a:srgbClr>
                </a:solidFill>
                <a:latin typeface="HK Grotesk Light Bold"/>
              </a:rPr>
              <a:t>DATA WILL BE SEND TO THE NODE MCU BOARD</a:t>
            </a:r>
          </a:p>
          <a:p>
            <a:pPr marL="457200" lvl="0" indent="-457200" algn="l">
              <a:lnSpc>
                <a:spcPts val="4799"/>
              </a:lnSpc>
              <a:spcBef>
                <a:spcPct val="0"/>
              </a:spcBef>
              <a:buFont typeface="Arial" panose="020B0604020202020204" pitchFamily="34" charset="0"/>
              <a:buChar char="•"/>
            </a:pPr>
            <a:r>
              <a:rPr lang="en-US" sz="2999" dirty="0">
                <a:solidFill>
                  <a:srgbClr val="000000">
                    <a:alpha val="80000"/>
                  </a:srgbClr>
                </a:solidFill>
                <a:latin typeface="HK Grotesk Light Bold"/>
              </a:rPr>
              <a:t>DATA WILL BE SHOWN ON THE OLED</a:t>
            </a:r>
          </a:p>
          <a:p>
            <a:pPr marL="457200" lvl="0" indent="-457200" algn="l">
              <a:lnSpc>
                <a:spcPts val="4799"/>
              </a:lnSpc>
              <a:spcBef>
                <a:spcPct val="0"/>
              </a:spcBef>
              <a:buFont typeface="Arial" panose="020B0604020202020204" pitchFamily="34" charset="0"/>
              <a:buChar char="•"/>
            </a:pPr>
            <a:r>
              <a:rPr lang="en-US" sz="2999" dirty="0">
                <a:solidFill>
                  <a:srgbClr val="000000">
                    <a:alpha val="80000"/>
                  </a:srgbClr>
                </a:solidFill>
                <a:latin typeface="HK Grotesk Light Bold"/>
              </a:rPr>
              <a:t>DATA WILL BE SEND TO THE DEVICES CONNECTED THROUGH THE WIFI MODULE</a:t>
            </a:r>
          </a:p>
          <a:p>
            <a:pPr lvl="0" algn="l">
              <a:lnSpc>
                <a:spcPts val="4799"/>
              </a:lnSpc>
              <a:spcBef>
                <a:spcPct val="0"/>
              </a:spcBef>
            </a:pPr>
            <a:r>
              <a:rPr lang="en-US" sz="2999" dirty="0">
                <a:solidFill>
                  <a:srgbClr val="000000">
                    <a:alpha val="80000"/>
                  </a:srgbClr>
                </a:solidFill>
                <a:latin typeface="HK Grotesk Light Bold"/>
              </a:rPr>
              <a:t>     INTEGRATED </a:t>
            </a:r>
          </a:p>
          <a:p>
            <a:pPr lvl="0" algn="l">
              <a:lnSpc>
                <a:spcPts val="4799"/>
              </a:lnSpc>
              <a:spcBef>
                <a:spcPct val="0"/>
              </a:spcBef>
            </a:pPr>
            <a:r>
              <a:rPr lang="en-US" sz="2999" dirty="0">
                <a:solidFill>
                  <a:srgbClr val="000000">
                    <a:alpha val="80000"/>
                  </a:srgbClr>
                </a:solidFill>
                <a:latin typeface="HK Grotesk Light Bold"/>
              </a:rPr>
              <a:t>     IN THE BOARD</a:t>
            </a:r>
          </a:p>
        </p:txBody>
      </p:sp>
      <p:sp>
        <p:nvSpPr>
          <p:cNvPr id="8" name="TextBox 8"/>
          <p:cNvSpPr txBox="1"/>
          <p:nvPr/>
        </p:nvSpPr>
        <p:spPr>
          <a:xfrm>
            <a:off x="194496" y="9511138"/>
            <a:ext cx="1773238" cy="240665"/>
          </a:xfrm>
          <a:prstGeom prst="rect">
            <a:avLst/>
          </a:prstGeom>
        </p:spPr>
        <p:txBody>
          <a:bodyPr lIns="0" tIns="0" rIns="0" bIns="0" rtlCol="0" anchor="t">
            <a:spAutoFit/>
          </a:bodyPr>
          <a:lstStyle/>
          <a:p>
            <a:pPr algn="ctr">
              <a:lnSpc>
                <a:spcPts val="1959"/>
              </a:lnSpc>
              <a:spcBef>
                <a:spcPct val="0"/>
              </a:spcBef>
            </a:pPr>
            <a:r>
              <a:rPr lang="en-US" sz="1400" spc="168" dirty="0">
                <a:solidFill>
                  <a:srgbClr val="F5F5EF"/>
                </a:solidFill>
                <a:latin typeface="HK Grotesk Light"/>
              </a:rPr>
              <a:t>PROJECT REPORT</a:t>
            </a:r>
          </a:p>
        </p:txBody>
      </p:sp>
      <p:sp>
        <p:nvSpPr>
          <p:cNvPr id="9" name="TextBox 9"/>
          <p:cNvSpPr txBox="1"/>
          <p:nvPr/>
        </p:nvSpPr>
        <p:spPr>
          <a:xfrm>
            <a:off x="15205449" y="9452165"/>
            <a:ext cx="2078929" cy="240665"/>
          </a:xfrm>
          <a:prstGeom prst="rect">
            <a:avLst/>
          </a:prstGeom>
        </p:spPr>
        <p:txBody>
          <a:bodyPr lIns="0" tIns="0" rIns="0" bIns="0" rtlCol="0" anchor="t">
            <a:spAutoFit/>
          </a:bodyPr>
          <a:lstStyle/>
          <a:p>
            <a:pPr algn="r">
              <a:lnSpc>
                <a:spcPts val="1959"/>
              </a:lnSpc>
              <a:spcBef>
                <a:spcPct val="0"/>
              </a:spcBef>
            </a:pPr>
            <a:r>
              <a:rPr lang="en-US" sz="1400" spc="168">
                <a:solidFill>
                  <a:srgbClr val="F5F5EF"/>
                </a:solidFill>
                <a:latin typeface="HK Grotesk Light"/>
              </a:rPr>
              <a:t>APRIL 2023</a:t>
            </a:r>
          </a:p>
        </p:txBody>
      </p:sp>
      <p:pic>
        <p:nvPicPr>
          <p:cNvPr id="13" name="Picture 12">
            <a:extLst>
              <a:ext uri="{FF2B5EF4-FFF2-40B4-BE49-F238E27FC236}">
                <a16:creationId xmlns:a16="http://schemas.microsoft.com/office/drawing/2014/main" id="{F7D755D6-5B9C-B5DD-4B78-15ECD97A7024}"/>
              </a:ext>
            </a:extLst>
          </p:cNvPr>
          <p:cNvPicPr>
            <a:picLocks noChangeAspect="1"/>
          </p:cNvPicPr>
          <p:nvPr/>
        </p:nvPicPr>
        <p:blipFill>
          <a:blip r:embed="rId2"/>
          <a:stretch>
            <a:fillRect/>
          </a:stretch>
        </p:blipFill>
        <p:spPr>
          <a:xfrm>
            <a:off x="4145227" y="4600609"/>
            <a:ext cx="11087435" cy="5489685"/>
          </a:xfrm>
          <a:prstGeom prst="rect">
            <a:avLst/>
          </a:prstGeom>
        </p:spPr>
      </p:pic>
      <p:sp>
        <p:nvSpPr>
          <p:cNvPr id="14" name="TextBox 13">
            <a:extLst>
              <a:ext uri="{FF2B5EF4-FFF2-40B4-BE49-F238E27FC236}">
                <a16:creationId xmlns:a16="http://schemas.microsoft.com/office/drawing/2014/main" id="{58459F33-A11E-471F-6F1B-6812147A9CA1}"/>
              </a:ext>
            </a:extLst>
          </p:cNvPr>
          <p:cNvSpPr txBox="1"/>
          <p:nvPr/>
        </p:nvSpPr>
        <p:spPr>
          <a:xfrm>
            <a:off x="11940243" y="4405671"/>
            <a:ext cx="1013758" cy="1015663"/>
          </a:xfrm>
          <a:prstGeom prst="rect">
            <a:avLst/>
          </a:prstGeom>
          <a:noFill/>
        </p:spPr>
        <p:txBody>
          <a:bodyPr wrap="square" rtlCol="0">
            <a:spAutoFit/>
          </a:bodyPr>
          <a:lstStyle/>
          <a:p>
            <a:r>
              <a:rPr lang="en-IN" sz="6000" dirty="0"/>
              <a:t>IN</a:t>
            </a:r>
          </a:p>
        </p:txBody>
      </p:sp>
      <p:sp>
        <p:nvSpPr>
          <p:cNvPr id="15" name="TextBox 14">
            <a:extLst>
              <a:ext uri="{FF2B5EF4-FFF2-40B4-BE49-F238E27FC236}">
                <a16:creationId xmlns:a16="http://schemas.microsoft.com/office/drawing/2014/main" id="{9D342D8D-1529-A881-BB27-0C51CB8473C7}"/>
              </a:ext>
            </a:extLst>
          </p:cNvPr>
          <p:cNvSpPr txBox="1"/>
          <p:nvPr/>
        </p:nvSpPr>
        <p:spPr>
          <a:xfrm>
            <a:off x="11678177" y="6696258"/>
            <a:ext cx="2830961" cy="1015663"/>
          </a:xfrm>
          <a:prstGeom prst="rect">
            <a:avLst/>
          </a:prstGeom>
          <a:noFill/>
        </p:spPr>
        <p:txBody>
          <a:bodyPr wrap="square" rtlCol="0">
            <a:spAutoFit/>
          </a:bodyPr>
          <a:lstStyle/>
          <a:p>
            <a:r>
              <a:rPr lang="en-IN" sz="6000" dirty="0"/>
              <a:t>OUT</a:t>
            </a:r>
          </a:p>
        </p:txBody>
      </p:sp>
    </p:spTree>
    <p:extLst>
      <p:ext uri="{BB962C8B-B14F-4D97-AF65-F5344CB8AC3E}">
        <p14:creationId xmlns:p14="http://schemas.microsoft.com/office/powerpoint/2010/main" val="26173158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0" y="8889740"/>
            <a:ext cx="18288000" cy="1411968"/>
            <a:chOff x="0" y="0"/>
            <a:chExt cx="6186311" cy="477629"/>
          </a:xfrm>
        </p:grpSpPr>
        <p:sp>
          <p:nvSpPr>
            <p:cNvPr id="3" name="Freeform 3"/>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304543"/>
            </a:solidFill>
          </p:spPr>
        </p:sp>
      </p:grpSp>
      <p:grpSp>
        <p:nvGrpSpPr>
          <p:cNvPr id="4" name="Group 4"/>
          <p:cNvGrpSpPr>
            <a:grpSpLocks noChangeAspect="1"/>
          </p:cNvGrpSpPr>
          <p:nvPr/>
        </p:nvGrpSpPr>
        <p:grpSpPr>
          <a:xfrm>
            <a:off x="152400" y="5828642"/>
            <a:ext cx="3429658" cy="3429658"/>
            <a:chOff x="0" y="0"/>
            <a:chExt cx="6350000" cy="6350000"/>
          </a:xfrm>
        </p:grpSpPr>
        <p:sp>
          <p:nvSpPr>
            <p:cNvPr id="5" name="Freeform 5"/>
            <p:cNvSpPr/>
            <p:nvPr/>
          </p:nvSpPr>
          <p:spPr>
            <a:xfrm>
              <a:off x="0" y="0"/>
              <a:ext cx="6351270" cy="6351270"/>
            </a:xfrm>
            <a:custGeom>
              <a:avLst/>
              <a:gdLst/>
              <a:ahLst/>
              <a:cxnLst/>
              <a:rect l="l" t="t" r="r" b="b"/>
              <a:pathLst>
                <a:path w="6351270" h="6351270">
                  <a:moveTo>
                    <a:pt x="3175000" y="1963420"/>
                  </a:moveTo>
                  <a:lnTo>
                    <a:pt x="3425190" y="0"/>
                  </a:lnTo>
                  <a:lnTo>
                    <a:pt x="3364230" y="1978660"/>
                  </a:lnTo>
                  <a:lnTo>
                    <a:pt x="3917950" y="78740"/>
                  </a:lnTo>
                  <a:lnTo>
                    <a:pt x="3548380" y="2023110"/>
                  </a:lnTo>
                  <a:lnTo>
                    <a:pt x="4392930" y="232410"/>
                  </a:lnTo>
                  <a:lnTo>
                    <a:pt x="3724910" y="2095500"/>
                  </a:lnTo>
                  <a:lnTo>
                    <a:pt x="4838700" y="459740"/>
                  </a:lnTo>
                  <a:lnTo>
                    <a:pt x="3886200" y="2194560"/>
                  </a:lnTo>
                  <a:lnTo>
                    <a:pt x="5243830" y="753110"/>
                  </a:lnTo>
                  <a:lnTo>
                    <a:pt x="4032250" y="2317750"/>
                  </a:lnTo>
                  <a:lnTo>
                    <a:pt x="5596890" y="1106170"/>
                  </a:lnTo>
                  <a:lnTo>
                    <a:pt x="4155440" y="2462530"/>
                  </a:lnTo>
                  <a:lnTo>
                    <a:pt x="5890260" y="1511300"/>
                  </a:lnTo>
                  <a:lnTo>
                    <a:pt x="4254500" y="2625090"/>
                  </a:lnTo>
                  <a:lnTo>
                    <a:pt x="6117590" y="1955800"/>
                  </a:lnTo>
                  <a:lnTo>
                    <a:pt x="4328160" y="2800350"/>
                  </a:lnTo>
                  <a:lnTo>
                    <a:pt x="6272530" y="2430780"/>
                  </a:lnTo>
                  <a:lnTo>
                    <a:pt x="4372610" y="2984500"/>
                  </a:lnTo>
                  <a:lnTo>
                    <a:pt x="6351270" y="2923540"/>
                  </a:lnTo>
                  <a:lnTo>
                    <a:pt x="4386580" y="3175000"/>
                  </a:lnTo>
                  <a:lnTo>
                    <a:pt x="6350000" y="3425190"/>
                  </a:lnTo>
                  <a:lnTo>
                    <a:pt x="4371340" y="3364230"/>
                  </a:lnTo>
                  <a:lnTo>
                    <a:pt x="6271260" y="3917950"/>
                  </a:lnTo>
                  <a:lnTo>
                    <a:pt x="4326890" y="3548380"/>
                  </a:lnTo>
                  <a:lnTo>
                    <a:pt x="6117590" y="4394200"/>
                  </a:lnTo>
                  <a:lnTo>
                    <a:pt x="4254500" y="3724910"/>
                  </a:lnTo>
                  <a:lnTo>
                    <a:pt x="5890260" y="4838700"/>
                  </a:lnTo>
                  <a:lnTo>
                    <a:pt x="4155440" y="3886200"/>
                  </a:lnTo>
                  <a:lnTo>
                    <a:pt x="5596890" y="5242560"/>
                  </a:lnTo>
                  <a:lnTo>
                    <a:pt x="4032250" y="4030980"/>
                  </a:lnTo>
                  <a:lnTo>
                    <a:pt x="5243830" y="5595620"/>
                  </a:lnTo>
                  <a:lnTo>
                    <a:pt x="3887470" y="4155440"/>
                  </a:lnTo>
                  <a:lnTo>
                    <a:pt x="4839970" y="5890260"/>
                  </a:lnTo>
                  <a:lnTo>
                    <a:pt x="3724910" y="4254500"/>
                  </a:lnTo>
                  <a:lnTo>
                    <a:pt x="4394200" y="6117590"/>
                  </a:lnTo>
                  <a:lnTo>
                    <a:pt x="3549650" y="4328160"/>
                  </a:lnTo>
                  <a:lnTo>
                    <a:pt x="3919220" y="6272530"/>
                  </a:lnTo>
                  <a:lnTo>
                    <a:pt x="3365500" y="4372610"/>
                  </a:lnTo>
                  <a:lnTo>
                    <a:pt x="3426460" y="6351270"/>
                  </a:lnTo>
                  <a:lnTo>
                    <a:pt x="3175000" y="4386580"/>
                  </a:lnTo>
                  <a:lnTo>
                    <a:pt x="2924810" y="6350000"/>
                  </a:lnTo>
                  <a:lnTo>
                    <a:pt x="2985770" y="4371340"/>
                  </a:lnTo>
                  <a:lnTo>
                    <a:pt x="2432050" y="6271260"/>
                  </a:lnTo>
                  <a:lnTo>
                    <a:pt x="2801620" y="4326890"/>
                  </a:lnTo>
                  <a:lnTo>
                    <a:pt x="1955800" y="6117590"/>
                  </a:lnTo>
                  <a:lnTo>
                    <a:pt x="2625090" y="4254500"/>
                  </a:lnTo>
                  <a:lnTo>
                    <a:pt x="1511300" y="5890260"/>
                  </a:lnTo>
                  <a:lnTo>
                    <a:pt x="2462530" y="4155440"/>
                  </a:lnTo>
                  <a:lnTo>
                    <a:pt x="1106170" y="5596890"/>
                  </a:lnTo>
                  <a:lnTo>
                    <a:pt x="2317750" y="4032250"/>
                  </a:lnTo>
                  <a:lnTo>
                    <a:pt x="753110" y="5243830"/>
                  </a:lnTo>
                  <a:lnTo>
                    <a:pt x="2194560" y="3887470"/>
                  </a:lnTo>
                  <a:lnTo>
                    <a:pt x="459740" y="4838700"/>
                  </a:lnTo>
                  <a:lnTo>
                    <a:pt x="2095500" y="3724910"/>
                  </a:lnTo>
                  <a:lnTo>
                    <a:pt x="232410" y="4394200"/>
                  </a:lnTo>
                  <a:lnTo>
                    <a:pt x="2023110" y="3549650"/>
                  </a:lnTo>
                  <a:lnTo>
                    <a:pt x="78740" y="3917950"/>
                  </a:lnTo>
                  <a:lnTo>
                    <a:pt x="1978660" y="3364230"/>
                  </a:lnTo>
                  <a:lnTo>
                    <a:pt x="0" y="3425190"/>
                  </a:lnTo>
                  <a:lnTo>
                    <a:pt x="1963420" y="3175000"/>
                  </a:lnTo>
                  <a:lnTo>
                    <a:pt x="0" y="2924810"/>
                  </a:lnTo>
                  <a:lnTo>
                    <a:pt x="1978660" y="2985770"/>
                  </a:lnTo>
                  <a:lnTo>
                    <a:pt x="78740" y="2432050"/>
                  </a:lnTo>
                  <a:lnTo>
                    <a:pt x="2023110" y="2801620"/>
                  </a:lnTo>
                  <a:lnTo>
                    <a:pt x="232410" y="1955800"/>
                  </a:lnTo>
                  <a:lnTo>
                    <a:pt x="2095500" y="2625090"/>
                  </a:lnTo>
                  <a:lnTo>
                    <a:pt x="459740" y="1511300"/>
                  </a:lnTo>
                  <a:lnTo>
                    <a:pt x="2194560" y="2462530"/>
                  </a:lnTo>
                  <a:lnTo>
                    <a:pt x="753110" y="1106170"/>
                  </a:lnTo>
                  <a:lnTo>
                    <a:pt x="2317750" y="2317750"/>
                  </a:lnTo>
                  <a:lnTo>
                    <a:pt x="1106170" y="753110"/>
                  </a:lnTo>
                  <a:lnTo>
                    <a:pt x="2462530" y="2194560"/>
                  </a:lnTo>
                  <a:lnTo>
                    <a:pt x="1511300" y="459740"/>
                  </a:lnTo>
                  <a:lnTo>
                    <a:pt x="2625090" y="2095500"/>
                  </a:lnTo>
                  <a:lnTo>
                    <a:pt x="1955800" y="232410"/>
                  </a:lnTo>
                  <a:lnTo>
                    <a:pt x="2800350" y="2023110"/>
                  </a:lnTo>
                  <a:lnTo>
                    <a:pt x="2432050" y="78740"/>
                  </a:lnTo>
                  <a:lnTo>
                    <a:pt x="2985770" y="1978660"/>
                  </a:lnTo>
                  <a:lnTo>
                    <a:pt x="2924810" y="0"/>
                  </a:lnTo>
                  <a:lnTo>
                    <a:pt x="3175000" y="1963420"/>
                  </a:lnTo>
                  <a:close/>
                </a:path>
              </a:pathLst>
            </a:custGeom>
            <a:solidFill>
              <a:srgbClr val="737373">
                <a:alpha val="9804"/>
              </a:srgbClr>
            </a:solidFill>
            <a:ln w="12700">
              <a:solidFill>
                <a:srgbClr val="000000"/>
              </a:solidFill>
            </a:ln>
          </p:spPr>
        </p:sp>
      </p:grpSp>
      <p:sp>
        <p:nvSpPr>
          <p:cNvPr id="8" name="TextBox 8"/>
          <p:cNvSpPr txBox="1"/>
          <p:nvPr/>
        </p:nvSpPr>
        <p:spPr>
          <a:xfrm>
            <a:off x="2044998" y="9447403"/>
            <a:ext cx="1773238" cy="240665"/>
          </a:xfrm>
          <a:prstGeom prst="rect">
            <a:avLst/>
          </a:prstGeom>
        </p:spPr>
        <p:txBody>
          <a:bodyPr lIns="0" tIns="0" rIns="0" bIns="0" rtlCol="0" anchor="t">
            <a:spAutoFit/>
          </a:bodyPr>
          <a:lstStyle/>
          <a:p>
            <a:pPr algn="ctr">
              <a:lnSpc>
                <a:spcPts val="1959"/>
              </a:lnSpc>
              <a:spcBef>
                <a:spcPct val="0"/>
              </a:spcBef>
            </a:pPr>
            <a:r>
              <a:rPr lang="en-US" sz="1400" spc="168">
                <a:solidFill>
                  <a:srgbClr val="F5F5EF"/>
                </a:solidFill>
                <a:latin typeface="HK Grotesk Light"/>
              </a:rPr>
              <a:t>PROJECT REPORT</a:t>
            </a:r>
          </a:p>
        </p:txBody>
      </p:sp>
      <p:sp>
        <p:nvSpPr>
          <p:cNvPr id="9" name="TextBox 9"/>
          <p:cNvSpPr txBox="1"/>
          <p:nvPr/>
        </p:nvSpPr>
        <p:spPr>
          <a:xfrm>
            <a:off x="15205449" y="9452165"/>
            <a:ext cx="2078929" cy="240665"/>
          </a:xfrm>
          <a:prstGeom prst="rect">
            <a:avLst/>
          </a:prstGeom>
        </p:spPr>
        <p:txBody>
          <a:bodyPr lIns="0" tIns="0" rIns="0" bIns="0" rtlCol="0" anchor="t">
            <a:spAutoFit/>
          </a:bodyPr>
          <a:lstStyle/>
          <a:p>
            <a:pPr algn="r">
              <a:lnSpc>
                <a:spcPts val="1959"/>
              </a:lnSpc>
              <a:spcBef>
                <a:spcPct val="0"/>
              </a:spcBef>
            </a:pPr>
            <a:r>
              <a:rPr lang="en-US" sz="1400" spc="168">
                <a:solidFill>
                  <a:srgbClr val="F5F5EF"/>
                </a:solidFill>
                <a:latin typeface="HK Grotesk Light"/>
              </a:rPr>
              <a:t>APRIL 2023</a:t>
            </a:r>
          </a:p>
        </p:txBody>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43037" y="5828642"/>
            <a:ext cx="3475199" cy="3108723"/>
          </a:xfrm>
          <a:prstGeom prst="rect">
            <a:avLst/>
          </a:prstGeom>
        </p:spPr>
      </p:pic>
      <p:sp>
        <p:nvSpPr>
          <p:cNvPr id="12" name="TextBox 6">
            <a:extLst>
              <a:ext uri="{FF2B5EF4-FFF2-40B4-BE49-F238E27FC236}">
                <a16:creationId xmlns:a16="http://schemas.microsoft.com/office/drawing/2014/main" id="{1417C02B-6CB6-B537-570F-3FF9CE5AB1B1}"/>
              </a:ext>
            </a:extLst>
          </p:cNvPr>
          <p:cNvSpPr txBox="1"/>
          <p:nvPr/>
        </p:nvSpPr>
        <p:spPr>
          <a:xfrm>
            <a:off x="1028700" y="414916"/>
            <a:ext cx="11424819" cy="1099083"/>
          </a:xfrm>
          <a:prstGeom prst="rect">
            <a:avLst/>
          </a:prstGeom>
        </p:spPr>
        <p:txBody>
          <a:bodyPr lIns="0" tIns="0" rIns="0" bIns="0" rtlCol="0" anchor="t">
            <a:spAutoFit/>
          </a:bodyPr>
          <a:lstStyle/>
          <a:p>
            <a:pPr>
              <a:lnSpc>
                <a:spcPts val="8960"/>
              </a:lnSpc>
              <a:spcBef>
                <a:spcPct val="0"/>
              </a:spcBef>
            </a:pPr>
            <a:r>
              <a:rPr lang="en-US" sz="6400" dirty="0">
                <a:solidFill>
                  <a:srgbClr val="000000"/>
                </a:solidFill>
                <a:latin typeface="Cormorant Garamond Bold"/>
              </a:rPr>
              <a:t>FINAL OUTPUT - </a:t>
            </a:r>
          </a:p>
        </p:txBody>
      </p:sp>
      <p:pic>
        <p:nvPicPr>
          <p:cNvPr id="10" name="Picture 9">
            <a:extLst>
              <a:ext uri="{FF2B5EF4-FFF2-40B4-BE49-F238E27FC236}">
                <a16:creationId xmlns:a16="http://schemas.microsoft.com/office/drawing/2014/main" id="{FC606DBA-E111-BA1B-086A-82787DFB4050}"/>
              </a:ext>
            </a:extLst>
          </p:cNvPr>
          <p:cNvPicPr>
            <a:picLocks noChangeAspect="1"/>
          </p:cNvPicPr>
          <p:nvPr/>
        </p:nvPicPr>
        <p:blipFill>
          <a:blip r:embed="rId4"/>
          <a:stretch>
            <a:fillRect/>
          </a:stretch>
        </p:blipFill>
        <p:spPr>
          <a:xfrm>
            <a:off x="4343400" y="2324100"/>
            <a:ext cx="10591800" cy="5410199"/>
          </a:xfrm>
          <a:prstGeom prst="rect">
            <a:avLst/>
          </a:prstGeom>
        </p:spPr>
      </p:pic>
    </p:spTree>
  </p:cSld>
  <p:clrMapOvr>
    <a:masterClrMapping/>
  </p:clrMapOvr>
  <p:transition spd="med">
    <p:pull dir="d"/>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0" y="8889740"/>
            <a:ext cx="18288000" cy="1411968"/>
            <a:chOff x="0" y="0"/>
            <a:chExt cx="6186311" cy="477629"/>
          </a:xfrm>
        </p:grpSpPr>
        <p:sp>
          <p:nvSpPr>
            <p:cNvPr id="3" name="Freeform 3"/>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304543"/>
            </a:solidFill>
          </p:spPr>
        </p:sp>
      </p:grpSp>
      <p:sp>
        <p:nvSpPr>
          <p:cNvPr id="5" name="TextBox 5"/>
          <p:cNvSpPr txBox="1"/>
          <p:nvPr/>
        </p:nvSpPr>
        <p:spPr>
          <a:xfrm>
            <a:off x="1012371" y="598932"/>
            <a:ext cx="9316242" cy="1099019"/>
          </a:xfrm>
          <a:prstGeom prst="rect">
            <a:avLst/>
          </a:prstGeom>
        </p:spPr>
        <p:txBody>
          <a:bodyPr lIns="0" tIns="0" rIns="0" bIns="0" rtlCol="0" anchor="t">
            <a:spAutoFit/>
          </a:bodyPr>
          <a:lstStyle/>
          <a:p>
            <a:pPr>
              <a:lnSpc>
                <a:spcPts val="8959"/>
              </a:lnSpc>
              <a:spcBef>
                <a:spcPct val="0"/>
              </a:spcBef>
            </a:pPr>
            <a:r>
              <a:rPr lang="en-US" sz="6399" dirty="0">
                <a:solidFill>
                  <a:srgbClr val="000000"/>
                </a:solidFill>
                <a:latin typeface="Cormorant Garamond Bold"/>
              </a:rPr>
              <a:t>Application :</a:t>
            </a:r>
          </a:p>
        </p:txBody>
      </p:sp>
      <p:sp>
        <p:nvSpPr>
          <p:cNvPr id="6" name="TextBox 6"/>
          <p:cNvSpPr txBox="1"/>
          <p:nvPr/>
        </p:nvSpPr>
        <p:spPr>
          <a:xfrm>
            <a:off x="2044998" y="9447403"/>
            <a:ext cx="1773238" cy="240665"/>
          </a:xfrm>
          <a:prstGeom prst="rect">
            <a:avLst/>
          </a:prstGeom>
        </p:spPr>
        <p:txBody>
          <a:bodyPr lIns="0" tIns="0" rIns="0" bIns="0" rtlCol="0" anchor="t">
            <a:spAutoFit/>
          </a:bodyPr>
          <a:lstStyle/>
          <a:p>
            <a:pPr algn="ctr">
              <a:lnSpc>
                <a:spcPts val="1959"/>
              </a:lnSpc>
              <a:spcBef>
                <a:spcPct val="0"/>
              </a:spcBef>
            </a:pPr>
            <a:r>
              <a:rPr lang="en-US" sz="1400" spc="168">
                <a:solidFill>
                  <a:srgbClr val="F5F5EF"/>
                </a:solidFill>
                <a:latin typeface="HK Grotesk Light"/>
              </a:rPr>
              <a:t>PROJECT REPORT</a:t>
            </a:r>
          </a:p>
        </p:txBody>
      </p:sp>
      <p:sp>
        <p:nvSpPr>
          <p:cNvPr id="7" name="TextBox 7"/>
          <p:cNvSpPr txBox="1"/>
          <p:nvPr/>
        </p:nvSpPr>
        <p:spPr>
          <a:xfrm>
            <a:off x="15205449" y="9452165"/>
            <a:ext cx="2078929" cy="240665"/>
          </a:xfrm>
          <a:prstGeom prst="rect">
            <a:avLst/>
          </a:prstGeom>
        </p:spPr>
        <p:txBody>
          <a:bodyPr lIns="0" tIns="0" rIns="0" bIns="0" rtlCol="0" anchor="t">
            <a:spAutoFit/>
          </a:bodyPr>
          <a:lstStyle/>
          <a:p>
            <a:pPr algn="r">
              <a:lnSpc>
                <a:spcPts val="1959"/>
              </a:lnSpc>
              <a:spcBef>
                <a:spcPct val="0"/>
              </a:spcBef>
            </a:pPr>
            <a:r>
              <a:rPr lang="en-US" sz="1400" spc="168">
                <a:solidFill>
                  <a:srgbClr val="F5F5EF"/>
                </a:solidFill>
                <a:latin typeface="HK Grotesk Light"/>
              </a:rPr>
              <a:t>APRIL 2023</a:t>
            </a:r>
          </a:p>
        </p:txBody>
      </p:sp>
      <p:sp>
        <p:nvSpPr>
          <p:cNvPr id="8" name="TextBox 7">
            <a:extLst>
              <a:ext uri="{FF2B5EF4-FFF2-40B4-BE49-F238E27FC236}">
                <a16:creationId xmlns:a16="http://schemas.microsoft.com/office/drawing/2014/main" id="{493FEA31-0B13-482B-50D3-DCC4285E3FF9}"/>
              </a:ext>
            </a:extLst>
          </p:cNvPr>
          <p:cNvSpPr txBox="1"/>
          <p:nvPr/>
        </p:nvSpPr>
        <p:spPr>
          <a:xfrm>
            <a:off x="990600" y="2088322"/>
            <a:ext cx="10374901" cy="5501378"/>
          </a:xfrm>
          <a:prstGeom prst="rect">
            <a:avLst/>
          </a:prstGeom>
        </p:spPr>
        <p:txBody>
          <a:bodyPr lIns="0" tIns="0" rIns="0" bIns="0" rtlCol="0" anchor="t">
            <a:spAutoFit/>
          </a:bodyPr>
          <a:lstStyle/>
          <a:p>
            <a:pPr marL="0" lvl="0" indent="0" algn="l">
              <a:lnSpc>
                <a:spcPts val="4799"/>
              </a:lnSpc>
              <a:spcBef>
                <a:spcPct val="0"/>
              </a:spcBef>
            </a:pPr>
            <a:r>
              <a:rPr lang="en-US" sz="2999" dirty="0">
                <a:solidFill>
                  <a:srgbClr val="000000">
                    <a:alpha val="80000"/>
                  </a:srgbClr>
                </a:solidFill>
                <a:latin typeface="HK Grotesk Light Bold"/>
              </a:rPr>
              <a:t>1.Retail stores: Retail stores can use the system to track the number of people entering and leaving the store. The data can help retailers to understand customer traffic patterns and optimize store layouts, staffing, and inventory management.</a:t>
            </a:r>
          </a:p>
          <a:p>
            <a:pPr marL="0" lvl="0" indent="0" algn="l">
              <a:lnSpc>
                <a:spcPts val="4799"/>
              </a:lnSpc>
              <a:spcBef>
                <a:spcPct val="0"/>
              </a:spcBef>
            </a:pPr>
            <a:endParaRPr lang="en-US" sz="2999" dirty="0">
              <a:solidFill>
                <a:srgbClr val="000000">
                  <a:alpha val="80000"/>
                </a:srgbClr>
              </a:solidFill>
              <a:latin typeface="HK Grotesk Light Bold"/>
            </a:endParaRPr>
          </a:p>
          <a:p>
            <a:pPr marL="0" lvl="0" indent="0" algn="l">
              <a:lnSpc>
                <a:spcPts val="4799"/>
              </a:lnSpc>
              <a:spcBef>
                <a:spcPct val="0"/>
              </a:spcBef>
            </a:pPr>
            <a:r>
              <a:rPr lang="en-US" sz="2999" dirty="0">
                <a:solidFill>
                  <a:srgbClr val="000000">
                    <a:alpha val="80000"/>
                  </a:srgbClr>
                </a:solidFill>
                <a:latin typeface="HK Grotesk Light Bold"/>
              </a:rPr>
              <a:t>2. Hospitals: Hospitals can use the system to monitor the number of visitors entering and leaving the hospital. The data can help hospital administrators to optimize staffing, plan for patient volume</a:t>
            </a:r>
          </a:p>
        </p:txBody>
      </p:sp>
      <p:pic>
        <p:nvPicPr>
          <p:cNvPr id="12" name="Picture 5">
            <a:extLst>
              <a:ext uri="{FF2B5EF4-FFF2-40B4-BE49-F238E27FC236}">
                <a16:creationId xmlns:a16="http://schemas.microsoft.com/office/drawing/2014/main" id="{F07D7A45-8CA6-6F41-D789-BB2990F3A8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649200" y="2509995"/>
            <a:ext cx="5329782" cy="6406959"/>
          </a:xfrm>
          <a:prstGeom prst="rect">
            <a:avLst/>
          </a:prstGeom>
        </p:spPr>
      </p:pic>
    </p:spTree>
    <p:extLst>
      <p:ext uri="{BB962C8B-B14F-4D97-AF65-F5344CB8AC3E}">
        <p14:creationId xmlns:p14="http://schemas.microsoft.com/office/powerpoint/2010/main" val="31990544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0" y="8889740"/>
            <a:ext cx="18288000" cy="1411968"/>
            <a:chOff x="0" y="0"/>
            <a:chExt cx="6186311" cy="477629"/>
          </a:xfrm>
        </p:grpSpPr>
        <p:sp>
          <p:nvSpPr>
            <p:cNvPr id="3" name="Freeform 3"/>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304543"/>
            </a:solidFill>
          </p:spPr>
        </p:sp>
      </p:grpSp>
      <p:sp>
        <p:nvSpPr>
          <p:cNvPr id="5" name="TextBox 5"/>
          <p:cNvSpPr txBox="1"/>
          <p:nvPr/>
        </p:nvSpPr>
        <p:spPr>
          <a:xfrm>
            <a:off x="1012371" y="598932"/>
            <a:ext cx="9316242" cy="1099019"/>
          </a:xfrm>
          <a:prstGeom prst="rect">
            <a:avLst/>
          </a:prstGeom>
        </p:spPr>
        <p:txBody>
          <a:bodyPr lIns="0" tIns="0" rIns="0" bIns="0" rtlCol="0" anchor="t">
            <a:spAutoFit/>
          </a:bodyPr>
          <a:lstStyle/>
          <a:p>
            <a:pPr>
              <a:lnSpc>
                <a:spcPts val="8959"/>
              </a:lnSpc>
              <a:spcBef>
                <a:spcPct val="0"/>
              </a:spcBef>
            </a:pPr>
            <a:r>
              <a:rPr lang="en-US" sz="6399" dirty="0">
                <a:solidFill>
                  <a:srgbClr val="000000"/>
                </a:solidFill>
                <a:latin typeface="Cormorant Garamond Bold"/>
              </a:rPr>
              <a:t>Future Scope :</a:t>
            </a:r>
          </a:p>
        </p:txBody>
      </p:sp>
      <p:sp>
        <p:nvSpPr>
          <p:cNvPr id="6" name="TextBox 6"/>
          <p:cNvSpPr txBox="1"/>
          <p:nvPr/>
        </p:nvSpPr>
        <p:spPr>
          <a:xfrm>
            <a:off x="2044998" y="9447403"/>
            <a:ext cx="1773238" cy="240665"/>
          </a:xfrm>
          <a:prstGeom prst="rect">
            <a:avLst/>
          </a:prstGeom>
        </p:spPr>
        <p:txBody>
          <a:bodyPr lIns="0" tIns="0" rIns="0" bIns="0" rtlCol="0" anchor="t">
            <a:spAutoFit/>
          </a:bodyPr>
          <a:lstStyle/>
          <a:p>
            <a:pPr algn="ctr">
              <a:lnSpc>
                <a:spcPts val="1959"/>
              </a:lnSpc>
              <a:spcBef>
                <a:spcPct val="0"/>
              </a:spcBef>
            </a:pPr>
            <a:r>
              <a:rPr lang="en-US" sz="1400" spc="168">
                <a:solidFill>
                  <a:srgbClr val="F5F5EF"/>
                </a:solidFill>
                <a:latin typeface="HK Grotesk Light"/>
              </a:rPr>
              <a:t>PROJECT REPORT</a:t>
            </a:r>
          </a:p>
        </p:txBody>
      </p:sp>
      <p:sp>
        <p:nvSpPr>
          <p:cNvPr id="7" name="TextBox 7"/>
          <p:cNvSpPr txBox="1"/>
          <p:nvPr/>
        </p:nvSpPr>
        <p:spPr>
          <a:xfrm>
            <a:off x="15205449" y="9452165"/>
            <a:ext cx="2078929" cy="240665"/>
          </a:xfrm>
          <a:prstGeom prst="rect">
            <a:avLst/>
          </a:prstGeom>
        </p:spPr>
        <p:txBody>
          <a:bodyPr lIns="0" tIns="0" rIns="0" bIns="0" rtlCol="0" anchor="t">
            <a:spAutoFit/>
          </a:bodyPr>
          <a:lstStyle/>
          <a:p>
            <a:pPr algn="r">
              <a:lnSpc>
                <a:spcPts val="1959"/>
              </a:lnSpc>
              <a:spcBef>
                <a:spcPct val="0"/>
              </a:spcBef>
            </a:pPr>
            <a:r>
              <a:rPr lang="en-US" sz="1400" spc="168">
                <a:solidFill>
                  <a:srgbClr val="F5F5EF"/>
                </a:solidFill>
                <a:latin typeface="HK Grotesk Light"/>
              </a:rPr>
              <a:t>APRIL 2023</a:t>
            </a:r>
          </a:p>
        </p:txBody>
      </p:sp>
      <p:sp>
        <p:nvSpPr>
          <p:cNvPr id="8" name="TextBox 7">
            <a:extLst>
              <a:ext uri="{FF2B5EF4-FFF2-40B4-BE49-F238E27FC236}">
                <a16:creationId xmlns:a16="http://schemas.microsoft.com/office/drawing/2014/main" id="{493FEA31-0B13-482B-50D3-DCC4285E3FF9}"/>
              </a:ext>
            </a:extLst>
          </p:cNvPr>
          <p:cNvSpPr txBox="1"/>
          <p:nvPr/>
        </p:nvSpPr>
        <p:spPr>
          <a:xfrm>
            <a:off x="990600" y="2088322"/>
            <a:ext cx="10374901" cy="6116931"/>
          </a:xfrm>
          <a:prstGeom prst="rect">
            <a:avLst/>
          </a:prstGeom>
        </p:spPr>
        <p:txBody>
          <a:bodyPr lIns="0" tIns="0" rIns="0" bIns="0" rtlCol="0" anchor="t">
            <a:spAutoFit/>
          </a:bodyPr>
          <a:lstStyle/>
          <a:p>
            <a:pPr marL="514350" lvl="0" indent="-514350" algn="l">
              <a:lnSpc>
                <a:spcPts val="4799"/>
              </a:lnSpc>
              <a:spcBef>
                <a:spcPct val="0"/>
              </a:spcBef>
              <a:buAutoNum type="arabicPeriod"/>
            </a:pPr>
            <a:r>
              <a:rPr lang="en-US" sz="2999" dirty="0">
                <a:solidFill>
                  <a:srgbClr val="000000">
                    <a:alpha val="80000"/>
                  </a:srgbClr>
                </a:solidFill>
                <a:latin typeface="HK Grotesk Light Bold"/>
              </a:rPr>
              <a:t>Integration with Artificial Intelligence (AI): By integrating AI technology, visitor counters could be capable of detecting and identifying different types of visitors. For instance, facial recognition could be used to identify VIPs or frequent visitors, and provide them with personalized services.</a:t>
            </a:r>
          </a:p>
          <a:p>
            <a:pPr marL="514350" lvl="0" indent="-514350" algn="l">
              <a:lnSpc>
                <a:spcPts val="4799"/>
              </a:lnSpc>
              <a:spcBef>
                <a:spcPct val="0"/>
              </a:spcBef>
              <a:buAutoNum type="arabicPeriod"/>
            </a:pPr>
            <a:r>
              <a:rPr lang="en-US" sz="2999" dirty="0">
                <a:solidFill>
                  <a:srgbClr val="000000">
                    <a:alpha val="80000"/>
                  </a:srgbClr>
                </a:solidFill>
                <a:latin typeface="HK Grotesk Light Bold"/>
              </a:rPr>
              <a:t>Enhanced data analytics: The data generated by visitor counters could be used for more advanced analytics, such as predicting visitor behavior, identifying trends, and generating insights. This could help organizations optimize their operations and improve the visitor experience.</a:t>
            </a:r>
          </a:p>
        </p:txBody>
      </p:sp>
      <p:pic>
        <p:nvPicPr>
          <p:cNvPr id="4" name="Picture 8">
            <a:extLst>
              <a:ext uri="{FF2B5EF4-FFF2-40B4-BE49-F238E27FC236}">
                <a16:creationId xmlns:a16="http://schemas.microsoft.com/office/drawing/2014/main" id="{ED4CD392-12BB-F2C4-9702-06420631DB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357412" y="4774940"/>
            <a:ext cx="4930588" cy="4114800"/>
          </a:xfrm>
          <a:prstGeom prst="rect">
            <a:avLst/>
          </a:prstGeom>
        </p:spPr>
      </p:pic>
    </p:spTree>
    <p:extLst>
      <p:ext uri="{BB962C8B-B14F-4D97-AF65-F5344CB8AC3E}">
        <p14:creationId xmlns:p14="http://schemas.microsoft.com/office/powerpoint/2010/main" val="80008131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04543"/>
        </a:solidFill>
        <a:effectLst/>
      </p:bgPr>
    </p:bg>
    <p:spTree>
      <p:nvGrpSpPr>
        <p:cNvPr id="1" name=""/>
        <p:cNvGrpSpPr/>
        <p:nvPr/>
      </p:nvGrpSpPr>
      <p:grpSpPr>
        <a:xfrm>
          <a:off x="0" y="0"/>
          <a:ext cx="0" cy="0"/>
          <a:chOff x="0" y="0"/>
          <a:chExt cx="0" cy="0"/>
        </a:xfrm>
      </p:grpSpPr>
      <p:sp>
        <p:nvSpPr>
          <p:cNvPr id="4" name="TextBox 4"/>
          <p:cNvSpPr txBox="1"/>
          <p:nvPr/>
        </p:nvSpPr>
        <p:spPr>
          <a:xfrm>
            <a:off x="5224246" y="2575445"/>
            <a:ext cx="7839508" cy="2872068"/>
          </a:xfrm>
          <a:prstGeom prst="rect">
            <a:avLst/>
          </a:prstGeom>
        </p:spPr>
        <p:txBody>
          <a:bodyPr lIns="0" tIns="0" rIns="0" bIns="0" rtlCol="0" anchor="t">
            <a:spAutoFit/>
          </a:bodyPr>
          <a:lstStyle/>
          <a:p>
            <a:pPr marL="0" lvl="0" indent="0" algn="ctr">
              <a:lnSpc>
                <a:spcPts val="10079"/>
              </a:lnSpc>
              <a:spcBef>
                <a:spcPct val="0"/>
              </a:spcBef>
            </a:pPr>
            <a:r>
              <a:rPr lang="en-US" sz="16600" dirty="0">
                <a:solidFill>
                  <a:srgbClr val="F5F5EF"/>
                </a:solidFill>
                <a:latin typeface="Cormorant Garamond Bold"/>
              </a:rPr>
              <a:t>THANKYOU</a:t>
            </a:r>
          </a:p>
        </p:txBody>
      </p:sp>
      <p:sp>
        <p:nvSpPr>
          <p:cNvPr id="5" name="TextBox 5"/>
          <p:cNvSpPr txBox="1"/>
          <p:nvPr/>
        </p:nvSpPr>
        <p:spPr>
          <a:xfrm>
            <a:off x="5863127" y="6275521"/>
            <a:ext cx="6272240" cy="571650"/>
          </a:xfrm>
          <a:prstGeom prst="rect">
            <a:avLst/>
          </a:prstGeom>
        </p:spPr>
        <p:txBody>
          <a:bodyPr lIns="0" tIns="0" rIns="0" bIns="0" rtlCol="0" anchor="t">
            <a:spAutoFit/>
          </a:bodyPr>
          <a:lstStyle/>
          <a:p>
            <a:pPr algn="ctr">
              <a:lnSpc>
                <a:spcPts val="5040"/>
              </a:lnSpc>
              <a:spcBef>
                <a:spcPct val="0"/>
              </a:spcBef>
            </a:pPr>
            <a:endParaRPr/>
          </a:p>
        </p:txBody>
      </p:sp>
      <p:sp>
        <p:nvSpPr>
          <p:cNvPr id="7" name="TextBox 7"/>
          <p:cNvSpPr txBox="1"/>
          <p:nvPr/>
        </p:nvSpPr>
        <p:spPr>
          <a:xfrm>
            <a:off x="2044998" y="9447403"/>
            <a:ext cx="1773238" cy="240665"/>
          </a:xfrm>
          <a:prstGeom prst="rect">
            <a:avLst/>
          </a:prstGeom>
        </p:spPr>
        <p:txBody>
          <a:bodyPr lIns="0" tIns="0" rIns="0" bIns="0" rtlCol="0" anchor="t">
            <a:spAutoFit/>
          </a:bodyPr>
          <a:lstStyle/>
          <a:p>
            <a:pPr algn="ctr">
              <a:lnSpc>
                <a:spcPts val="1959"/>
              </a:lnSpc>
              <a:spcBef>
                <a:spcPct val="0"/>
              </a:spcBef>
            </a:pPr>
            <a:r>
              <a:rPr lang="en-US" sz="1400" spc="168">
                <a:solidFill>
                  <a:srgbClr val="F5F5EF"/>
                </a:solidFill>
                <a:latin typeface="HK Grotesk Light"/>
              </a:rPr>
              <a:t>PROJECT REPORT</a:t>
            </a:r>
          </a:p>
        </p:txBody>
      </p:sp>
      <p:sp>
        <p:nvSpPr>
          <p:cNvPr id="8" name="TextBox 8"/>
          <p:cNvSpPr txBox="1"/>
          <p:nvPr/>
        </p:nvSpPr>
        <p:spPr>
          <a:xfrm>
            <a:off x="15205449" y="9452165"/>
            <a:ext cx="2078929" cy="240665"/>
          </a:xfrm>
          <a:prstGeom prst="rect">
            <a:avLst/>
          </a:prstGeom>
        </p:spPr>
        <p:txBody>
          <a:bodyPr lIns="0" tIns="0" rIns="0" bIns="0" rtlCol="0" anchor="t">
            <a:spAutoFit/>
          </a:bodyPr>
          <a:lstStyle/>
          <a:p>
            <a:pPr algn="r">
              <a:lnSpc>
                <a:spcPts val="1959"/>
              </a:lnSpc>
              <a:spcBef>
                <a:spcPct val="0"/>
              </a:spcBef>
            </a:pPr>
            <a:r>
              <a:rPr lang="en-US" sz="1400" spc="168">
                <a:solidFill>
                  <a:srgbClr val="F5F5EF"/>
                </a:solidFill>
                <a:latin typeface="HK Grotesk Light"/>
              </a:rPr>
              <a:t>APRIL 2023</a:t>
            </a:r>
          </a:p>
        </p:txBody>
      </p:sp>
      <p:pic>
        <p:nvPicPr>
          <p:cNvPr id="9" name="Picture 6">
            <a:extLst>
              <a:ext uri="{FF2B5EF4-FFF2-40B4-BE49-F238E27FC236}">
                <a16:creationId xmlns:a16="http://schemas.microsoft.com/office/drawing/2014/main" id="{0655198B-56FA-AD1C-A26A-A9B5B6B0C7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876800" y="3804116"/>
            <a:ext cx="8186954" cy="58986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0" y="8889740"/>
            <a:ext cx="18288000" cy="1411968"/>
            <a:chOff x="0" y="0"/>
            <a:chExt cx="6186311" cy="477629"/>
          </a:xfrm>
        </p:grpSpPr>
        <p:sp>
          <p:nvSpPr>
            <p:cNvPr id="3" name="Freeform 3"/>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304543"/>
            </a:solidFill>
          </p:spPr>
        </p:sp>
      </p:grpSp>
      <p:grpSp>
        <p:nvGrpSpPr>
          <p:cNvPr id="4" name="Group 4"/>
          <p:cNvGrpSpPr>
            <a:grpSpLocks noChangeAspect="1"/>
          </p:cNvGrpSpPr>
          <p:nvPr/>
        </p:nvGrpSpPr>
        <p:grpSpPr>
          <a:xfrm>
            <a:off x="12701153" y="694594"/>
            <a:ext cx="4413669" cy="7588840"/>
            <a:chOff x="0" y="0"/>
            <a:chExt cx="3693160" cy="6350000"/>
          </a:xfrm>
        </p:grpSpPr>
        <p:sp>
          <p:nvSpPr>
            <p:cNvPr id="5" name="Freeform 5"/>
            <p:cNvSpPr/>
            <p:nvPr/>
          </p:nvSpPr>
          <p:spPr>
            <a:xfrm>
              <a:off x="-190500" y="-190500"/>
              <a:ext cx="4074160" cy="6731000"/>
            </a:xfrm>
            <a:custGeom>
              <a:avLst/>
              <a:gdLst/>
              <a:ahLst/>
              <a:cxnLst/>
              <a:rect l="l" t="t" r="r" b="b"/>
              <a:pathLst>
                <a:path w="4074160" h="6731000">
                  <a:moveTo>
                    <a:pt x="3318510" y="3365500"/>
                  </a:moveTo>
                  <a:cubicBezTo>
                    <a:pt x="4052570" y="2658110"/>
                    <a:pt x="4072890" y="1488440"/>
                    <a:pt x="3365500" y="754380"/>
                  </a:cubicBezTo>
                  <a:cubicBezTo>
                    <a:pt x="2658110" y="20320"/>
                    <a:pt x="1488440" y="0"/>
                    <a:pt x="754380" y="707390"/>
                  </a:cubicBezTo>
                  <a:cubicBezTo>
                    <a:pt x="20320" y="1414780"/>
                    <a:pt x="0" y="2584450"/>
                    <a:pt x="708660" y="3318510"/>
                  </a:cubicBezTo>
                  <a:cubicBezTo>
                    <a:pt x="723900" y="3335020"/>
                    <a:pt x="739140" y="3350260"/>
                    <a:pt x="755650" y="3365500"/>
                  </a:cubicBezTo>
                  <a:cubicBezTo>
                    <a:pt x="21590" y="4072890"/>
                    <a:pt x="1270" y="5242560"/>
                    <a:pt x="708660" y="5976620"/>
                  </a:cubicBezTo>
                  <a:cubicBezTo>
                    <a:pt x="1416050" y="6710680"/>
                    <a:pt x="2585720" y="6731000"/>
                    <a:pt x="3319780" y="6023610"/>
                  </a:cubicBezTo>
                  <a:cubicBezTo>
                    <a:pt x="4053840" y="5316220"/>
                    <a:pt x="4074160" y="4146550"/>
                    <a:pt x="3366770" y="3412490"/>
                  </a:cubicBezTo>
                  <a:cubicBezTo>
                    <a:pt x="3350260" y="3395980"/>
                    <a:pt x="3335020" y="3380740"/>
                    <a:pt x="3318510" y="3365500"/>
                  </a:cubicBezTo>
                  <a:close/>
                </a:path>
              </a:pathLst>
            </a:custGeom>
            <a:solidFill>
              <a:srgbClr val="737373">
                <a:alpha val="9804"/>
              </a:srgbClr>
            </a:solidFill>
            <a:ln w="12700">
              <a:solidFill>
                <a:srgbClr val="000000"/>
              </a:solidFill>
            </a:ln>
          </p:spPr>
        </p:sp>
      </p:grpSp>
      <p:grpSp>
        <p:nvGrpSpPr>
          <p:cNvPr id="6" name="Group 6"/>
          <p:cNvGrpSpPr/>
          <p:nvPr/>
        </p:nvGrpSpPr>
        <p:grpSpPr>
          <a:xfrm>
            <a:off x="10792912" y="924959"/>
            <a:ext cx="6604427" cy="660442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0"/>
              </a:srgbClr>
            </a:solidFill>
          </p:spPr>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368270" y="2349908"/>
            <a:ext cx="3079435" cy="5179478"/>
          </a:xfrm>
          <a:prstGeom prst="rect">
            <a:avLst/>
          </a:prstGeom>
        </p:spPr>
      </p:pic>
      <p:sp>
        <p:nvSpPr>
          <p:cNvPr id="9" name="TextBox 9"/>
          <p:cNvSpPr txBox="1"/>
          <p:nvPr/>
        </p:nvSpPr>
        <p:spPr>
          <a:xfrm>
            <a:off x="6591730" y="2213455"/>
            <a:ext cx="5104539" cy="4551118"/>
          </a:xfrm>
          <a:prstGeom prst="rect">
            <a:avLst/>
          </a:prstGeom>
        </p:spPr>
        <p:txBody>
          <a:bodyPr lIns="0" tIns="0" rIns="0" bIns="0" rtlCol="0" anchor="t">
            <a:spAutoFit/>
          </a:bodyPr>
          <a:lstStyle/>
          <a:p>
            <a:pPr marL="712467" lvl="1" indent="-356233">
              <a:lnSpc>
                <a:spcPts val="6038"/>
              </a:lnSpc>
              <a:buFont typeface="Arial"/>
              <a:buChar char="•"/>
            </a:pPr>
            <a:r>
              <a:rPr lang="en-US" sz="3299" dirty="0">
                <a:solidFill>
                  <a:srgbClr val="000000">
                    <a:alpha val="80000"/>
                  </a:srgbClr>
                </a:solidFill>
                <a:latin typeface="HK Grotesk Light"/>
              </a:rPr>
              <a:t>PROJECT</a:t>
            </a:r>
          </a:p>
          <a:p>
            <a:pPr marL="712467" lvl="1" indent="-356233">
              <a:lnSpc>
                <a:spcPts val="6038"/>
              </a:lnSpc>
              <a:buFont typeface="Arial"/>
              <a:buChar char="•"/>
            </a:pPr>
            <a:r>
              <a:rPr lang="en-US" sz="3299" dirty="0">
                <a:solidFill>
                  <a:srgbClr val="000000">
                    <a:alpha val="80000"/>
                  </a:srgbClr>
                </a:solidFill>
                <a:latin typeface="HK Grotesk Light"/>
              </a:rPr>
              <a:t>COMPONENTS USED</a:t>
            </a:r>
          </a:p>
          <a:p>
            <a:pPr marL="712467" lvl="1" indent="-356233">
              <a:lnSpc>
                <a:spcPts val="6038"/>
              </a:lnSpc>
              <a:buFont typeface="Arial"/>
              <a:buChar char="•"/>
            </a:pPr>
            <a:r>
              <a:rPr lang="en-US" sz="3299" dirty="0">
                <a:solidFill>
                  <a:srgbClr val="000000">
                    <a:alpha val="80000"/>
                  </a:srgbClr>
                </a:solidFill>
                <a:latin typeface="HK Grotesk Light"/>
              </a:rPr>
              <a:t>DESCRIPTION</a:t>
            </a:r>
          </a:p>
          <a:p>
            <a:pPr marL="712467" lvl="1" indent="-356233">
              <a:lnSpc>
                <a:spcPts val="6038"/>
              </a:lnSpc>
              <a:buFont typeface="Arial"/>
              <a:buChar char="•"/>
            </a:pPr>
            <a:r>
              <a:rPr lang="en-US" sz="3299" dirty="0">
                <a:solidFill>
                  <a:srgbClr val="000000">
                    <a:alpha val="80000"/>
                  </a:srgbClr>
                </a:solidFill>
                <a:latin typeface="HK Grotesk Light"/>
              </a:rPr>
              <a:t>COMMUNICATION</a:t>
            </a:r>
          </a:p>
          <a:p>
            <a:pPr marL="356234" lvl="1">
              <a:lnSpc>
                <a:spcPts val="6038"/>
              </a:lnSpc>
            </a:pPr>
            <a:r>
              <a:rPr lang="en-US" sz="3299" dirty="0">
                <a:solidFill>
                  <a:srgbClr val="000000">
                    <a:alpha val="80000"/>
                  </a:srgbClr>
                </a:solidFill>
                <a:latin typeface="HK Grotesk Light"/>
              </a:rPr>
              <a:t>   TECHNIQUE</a:t>
            </a:r>
          </a:p>
          <a:p>
            <a:pPr marL="712468" lvl="1" indent="-356234">
              <a:lnSpc>
                <a:spcPts val="6038"/>
              </a:lnSpc>
              <a:buFont typeface="Arial"/>
              <a:buChar char="•"/>
            </a:pPr>
            <a:r>
              <a:rPr lang="en-US" sz="3299" dirty="0">
                <a:solidFill>
                  <a:srgbClr val="000000">
                    <a:alpha val="80000"/>
                  </a:srgbClr>
                </a:solidFill>
                <a:latin typeface="HK Grotesk Light"/>
              </a:rPr>
              <a:t>FINAL RESULT</a:t>
            </a:r>
          </a:p>
        </p:txBody>
      </p:sp>
      <p:sp>
        <p:nvSpPr>
          <p:cNvPr id="10" name="TextBox 10"/>
          <p:cNvSpPr txBox="1"/>
          <p:nvPr/>
        </p:nvSpPr>
        <p:spPr>
          <a:xfrm>
            <a:off x="1028700" y="3903516"/>
            <a:ext cx="4998366" cy="1036131"/>
          </a:xfrm>
          <a:prstGeom prst="rect">
            <a:avLst/>
          </a:prstGeom>
        </p:spPr>
        <p:txBody>
          <a:bodyPr lIns="0" tIns="0" rIns="0" bIns="0" rtlCol="0" anchor="t">
            <a:spAutoFit/>
          </a:bodyPr>
          <a:lstStyle/>
          <a:p>
            <a:pPr algn="ctr">
              <a:lnSpc>
                <a:spcPts val="8960"/>
              </a:lnSpc>
              <a:spcBef>
                <a:spcPct val="0"/>
              </a:spcBef>
            </a:pPr>
            <a:r>
              <a:rPr lang="en-US" sz="6400">
                <a:solidFill>
                  <a:srgbClr val="000000"/>
                </a:solidFill>
                <a:latin typeface="Cormorant Garamond Bold"/>
              </a:rPr>
              <a:t>Report Outline</a:t>
            </a:r>
          </a:p>
        </p:txBody>
      </p:sp>
      <p:sp>
        <p:nvSpPr>
          <p:cNvPr id="11" name="TextBox 11"/>
          <p:cNvSpPr txBox="1"/>
          <p:nvPr/>
        </p:nvSpPr>
        <p:spPr>
          <a:xfrm>
            <a:off x="2044998" y="9447403"/>
            <a:ext cx="1773238" cy="240665"/>
          </a:xfrm>
          <a:prstGeom prst="rect">
            <a:avLst/>
          </a:prstGeom>
        </p:spPr>
        <p:txBody>
          <a:bodyPr lIns="0" tIns="0" rIns="0" bIns="0" rtlCol="0" anchor="t">
            <a:spAutoFit/>
          </a:bodyPr>
          <a:lstStyle/>
          <a:p>
            <a:pPr algn="ctr">
              <a:lnSpc>
                <a:spcPts val="1959"/>
              </a:lnSpc>
              <a:spcBef>
                <a:spcPct val="0"/>
              </a:spcBef>
            </a:pPr>
            <a:r>
              <a:rPr lang="en-US" sz="1400" spc="168">
                <a:solidFill>
                  <a:srgbClr val="F5F5EF"/>
                </a:solidFill>
                <a:latin typeface="HK Grotesk Light"/>
              </a:rPr>
              <a:t>PROJECT REPORT</a:t>
            </a:r>
          </a:p>
        </p:txBody>
      </p:sp>
      <p:sp>
        <p:nvSpPr>
          <p:cNvPr id="12" name="TextBox 12"/>
          <p:cNvSpPr txBox="1"/>
          <p:nvPr/>
        </p:nvSpPr>
        <p:spPr>
          <a:xfrm>
            <a:off x="15205449" y="9452165"/>
            <a:ext cx="2078929" cy="240665"/>
          </a:xfrm>
          <a:prstGeom prst="rect">
            <a:avLst/>
          </a:prstGeom>
        </p:spPr>
        <p:txBody>
          <a:bodyPr lIns="0" tIns="0" rIns="0" bIns="0" rtlCol="0" anchor="t">
            <a:spAutoFit/>
          </a:bodyPr>
          <a:lstStyle/>
          <a:p>
            <a:pPr algn="r">
              <a:lnSpc>
                <a:spcPts val="1959"/>
              </a:lnSpc>
              <a:spcBef>
                <a:spcPct val="0"/>
              </a:spcBef>
            </a:pPr>
            <a:r>
              <a:rPr lang="en-US" sz="1400" spc="168">
                <a:solidFill>
                  <a:srgbClr val="F5F5EF"/>
                </a:solidFill>
                <a:latin typeface="HK Grotesk Light"/>
              </a:rPr>
              <a:t>APRIL 2023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027737" y="924959"/>
            <a:ext cx="6604427" cy="6604427"/>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37373">
                <a:alpha val="9804"/>
              </a:srgbClr>
            </a:solidFill>
          </p:spPr>
        </p:sp>
      </p:grpSp>
      <p:grpSp>
        <p:nvGrpSpPr>
          <p:cNvPr id="4" name="Group 4"/>
          <p:cNvGrpSpPr/>
          <p:nvPr/>
        </p:nvGrpSpPr>
        <p:grpSpPr>
          <a:xfrm>
            <a:off x="0" y="8889740"/>
            <a:ext cx="18288000" cy="1411968"/>
            <a:chOff x="0" y="0"/>
            <a:chExt cx="6186311" cy="477629"/>
          </a:xfrm>
        </p:grpSpPr>
        <p:sp>
          <p:nvSpPr>
            <p:cNvPr id="5" name="Freeform 5"/>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304543"/>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380429" y="2169773"/>
            <a:ext cx="4092356" cy="4114800"/>
          </a:xfrm>
          <a:prstGeom prst="rect">
            <a:avLst/>
          </a:prstGeom>
        </p:spPr>
      </p:pic>
      <p:sp>
        <p:nvSpPr>
          <p:cNvPr id="7" name="TextBox 7"/>
          <p:cNvSpPr txBox="1"/>
          <p:nvPr/>
        </p:nvSpPr>
        <p:spPr>
          <a:xfrm>
            <a:off x="8196828" y="914400"/>
            <a:ext cx="9316242" cy="1099019"/>
          </a:xfrm>
          <a:prstGeom prst="rect">
            <a:avLst/>
          </a:prstGeom>
        </p:spPr>
        <p:txBody>
          <a:bodyPr lIns="0" tIns="0" rIns="0" bIns="0" rtlCol="0" anchor="t">
            <a:spAutoFit/>
          </a:bodyPr>
          <a:lstStyle/>
          <a:p>
            <a:pPr>
              <a:lnSpc>
                <a:spcPts val="8959"/>
              </a:lnSpc>
              <a:spcBef>
                <a:spcPct val="0"/>
              </a:spcBef>
            </a:pPr>
            <a:r>
              <a:rPr lang="en-US" sz="6399" dirty="0">
                <a:solidFill>
                  <a:srgbClr val="000000"/>
                </a:solidFill>
                <a:latin typeface="Cormorant Garamond Bold"/>
              </a:rPr>
              <a:t>PROJECT :</a:t>
            </a:r>
          </a:p>
        </p:txBody>
      </p:sp>
      <p:sp>
        <p:nvSpPr>
          <p:cNvPr id="8" name="TextBox 8"/>
          <p:cNvSpPr txBox="1"/>
          <p:nvPr/>
        </p:nvSpPr>
        <p:spPr>
          <a:xfrm>
            <a:off x="8196828" y="2373814"/>
            <a:ext cx="7490922" cy="6155531"/>
          </a:xfrm>
          <a:prstGeom prst="rect">
            <a:avLst/>
          </a:prstGeom>
        </p:spPr>
        <p:txBody>
          <a:bodyPr lIns="0" tIns="0" rIns="0" bIns="0" rtlCol="0" anchor="t">
            <a:spAutoFit/>
          </a:bodyPr>
          <a:lstStyle/>
          <a:p>
            <a:pPr marL="0" lvl="0" indent="0">
              <a:spcBef>
                <a:spcPct val="0"/>
              </a:spcBef>
            </a:pPr>
            <a:r>
              <a:rPr lang="en-US" sz="8000" dirty="0">
                <a:solidFill>
                  <a:srgbClr val="000000">
                    <a:alpha val="80000"/>
                  </a:srgbClr>
                </a:solidFill>
                <a:latin typeface="HK Grotesk Light Bold"/>
              </a:rPr>
              <a:t>Wireless Bidirectional Visitor Counter using ESP8266 &amp; Blynk</a:t>
            </a:r>
          </a:p>
        </p:txBody>
      </p:sp>
      <p:sp>
        <p:nvSpPr>
          <p:cNvPr id="9" name="TextBox 9"/>
          <p:cNvSpPr txBox="1"/>
          <p:nvPr/>
        </p:nvSpPr>
        <p:spPr>
          <a:xfrm>
            <a:off x="2044998" y="9447403"/>
            <a:ext cx="1773238" cy="240665"/>
          </a:xfrm>
          <a:prstGeom prst="rect">
            <a:avLst/>
          </a:prstGeom>
        </p:spPr>
        <p:txBody>
          <a:bodyPr lIns="0" tIns="0" rIns="0" bIns="0" rtlCol="0" anchor="t">
            <a:spAutoFit/>
          </a:bodyPr>
          <a:lstStyle/>
          <a:p>
            <a:pPr algn="ctr">
              <a:lnSpc>
                <a:spcPts val="1959"/>
              </a:lnSpc>
              <a:spcBef>
                <a:spcPct val="0"/>
              </a:spcBef>
            </a:pPr>
            <a:r>
              <a:rPr lang="en-US" sz="1400" spc="168">
                <a:solidFill>
                  <a:srgbClr val="F5F5EF"/>
                </a:solidFill>
                <a:latin typeface="HK Grotesk Light"/>
              </a:rPr>
              <a:t>PROJECT REPORT</a:t>
            </a:r>
          </a:p>
        </p:txBody>
      </p:sp>
      <p:sp>
        <p:nvSpPr>
          <p:cNvPr id="10" name="TextBox 10"/>
          <p:cNvSpPr txBox="1"/>
          <p:nvPr/>
        </p:nvSpPr>
        <p:spPr>
          <a:xfrm>
            <a:off x="15205449" y="9452165"/>
            <a:ext cx="2078929" cy="240665"/>
          </a:xfrm>
          <a:prstGeom prst="rect">
            <a:avLst/>
          </a:prstGeom>
        </p:spPr>
        <p:txBody>
          <a:bodyPr lIns="0" tIns="0" rIns="0" bIns="0" rtlCol="0" anchor="t">
            <a:spAutoFit/>
          </a:bodyPr>
          <a:lstStyle/>
          <a:p>
            <a:pPr algn="r">
              <a:lnSpc>
                <a:spcPts val="1959"/>
              </a:lnSpc>
              <a:spcBef>
                <a:spcPct val="0"/>
              </a:spcBef>
            </a:pPr>
            <a:r>
              <a:rPr lang="en-US" sz="1400" spc="168">
                <a:solidFill>
                  <a:srgbClr val="F5F5EF"/>
                </a:solidFill>
                <a:latin typeface="HK Grotesk Light"/>
              </a:rPr>
              <a:t>APRIL 2023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027737" y="924959"/>
            <a:ext cx="6604427" cy="6604427"/>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37373">
                <a:alpha val="9804"/>
              </a:srgbClr>
            </a:solidFill>
          </p:spPr>
        </p:sp>
      </p:grpSp>
      <p:grpSp>
        <p:nvGrpSpPr>
          <p:cNvPr id="4" name="Group 4"/>
          <p:cNvGrpSpPr/>
          <p:nvPr/>
        </p:nvGrpSpPr>
        <p:grpSpPr>
          <a:xfrm>
            <a:off x="0" y="8889740"/>
            <a:ext cx="18288000" cy="1411968"/>
            <a:chOff x="0" y="0"/>
            <a:chExt cx="6186311" cy="477629"/>
          </a:xfrm>
        </p:grpSpPr>
        <p:sp>
          <p:nvSpPr>
            <p:cNvPr id="5" name="Freeform 5"/>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304543"/>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44998" y="2280807"/>
            <a:ext cx="4837210" cy="3658690"/>
          </a:xfrm>
          <a:prstGeom prst="rect">
            <a:avLst/>
          </a:prstGeom>
        </p:spPr>
      </p:pic>
      <p:sp>
        <p:nvSpPr>
          <p:cNvPr id="7" name="TextBox 7"/>
          <p:cNvSpPr txBox="1"/>
          <p:nvPr/>
        </p:nvSpPr>
        <p:spPr>
          <a:xfrm>
            <a:off x="8196828" y="453484"/>
            <a:ext cx="9316242" cy="1099019"/>
          </a:xfrm>
          <a:prstGeom prst="rect">
            <a:avLst/>
          </a:prstGeom>
        </p:spPr>
        <p:txBody>
          <a:bodyPr lIns="0" tIns="0" rIns="0" bIns="0" rtlCol="0" anchor="t">
            <a:spAutoFit/>
          </a:bodyPr>
          <a:lstStyle/>
          <a:p>
            <a:pPr>
              <a:lnSpc>
                <a:spcPts val="8959"/>
              </a:lnSpc>
              <a:spcBef>
                <a:spcPct val="0"/>
              </a:spcBef>
            </a:pPr>
            <a:r>
              <a:rPr lang="en-US" sz="6399" dirty="0">
                <a:solidFill>
                  <a:srgbClr val="000000"/>
                </a:solidFill>
                <a:latin typeface="Cormorant Garamond Bold"/>
              </a:rPr>
              <a:t>Components Used :</a:t>
            </a:r>
          </a:p>
        </p:txBody>
      </p:sp>
      <p:sp>
        <p:nvSpPr>
          <p:cNvPr id="8" name="TextBox 8"/>
          <p:cNvSpPr txBox="1"/>
          <p:nvPr/>
        </p:nvSpPr>
        <p:spPr>
          <a:xfrm>
            <a:off x="8196828" y="1593422"/>
            <a:ext cx="9316242" cy="6073970"/>
          </a:xfrm>
          <a:prstGeom prst="rect">
            <a:avLst/>
          </a:prstGeom>
        </p:spPr>
        <p:txBody>
          <a:bodyPr lIns="0" tIns="0" rIns="0" bIns="0" rtlCol="0" anchor="t">
            <a:spAutoFit/>
          </a:bodyPr>
          <a:lstStyle/>
          <a:p>
            <a:pPr>
              <a:lnSpc>
                <a:spcPts val="5279"/>
              </a:lnSpc>
            </a:pPr>
            <a:r>
              <a:rPr lang="en-US" sz="3299" dirty="0">
                <a:solidFill>
                  <a:srgbClr val="000000">
                    <a:alpha val="80000"/>
                  </a:srgbClr>
                </a:solidFill>
                <a:latin typeface="HK Grotesk Light Bold"/>
              </a:rPr>
              <a:t>The process for configuring the system and sending the data Wirelessly to various devices requires following components : </a:t>
            </a:r>
          </a:p>
          <a:p>
            <a:pPr>
              <a:lnSpc>
                <a:spcPts val="5279"/>
              </a:lnSpc>
            </a:pPr>
            <a:endParaRPr lang="en-US" sz="3299" dirty="0">
              <a:solidFill>
                <a:srgbClr val="000000">
                  <a:alpha val="80000"/>
                </a:srgbClr>
              </a:solidFill>
              <a:latin typeface="HK Grotesk Light Bold"/>
            </a:endParaRPr>
          </a:p>
          <a:p>
            <a:pPr>
              <a:lnSpc>
                <a:spcPts val="5279"/>
              </a:lnSpc>
            </a:pPr>
            <a:r>
              <a:rPr lang="en-US" sz="3299" dirty="0">
                <a:solidFill>
                  <a:srgbClr val="000000">
                    <a:alpha val="80000"/>
                  </a:srgbClr>
                </a:solidFill>
                <a:latin typeface="HK Grotesk Light Bold"/>
              </a:rPr>
              <a:t>1. ESP8266</a:t>
            </a:r>
          </a:p>
          <a:p>
            <a:pPr>
              <a:lnSpc>
                <a:spcPts val="5279"/>
              </a:lnSpc>
            </a:pPr>
            <a:r>
              <a:rPr lang="en-US" sz="3299" dirty="0">
                <a:solidFill>
                  <a:srgbClr val="000000">
                    <a:alpha val="80000"/>
                  </a:srgbClr>
                </a:solidFill>
                <a:latin typeface="HK Grotesk Light Bold"/>
              </a:rPr>
              <a:t>2. OLED</a:t>
            </a:r>
          </a:p>
          <a:p>
            <a:pPr>
              <a:lnSpc>
                <a:spcPts val="5279"/>
              </a:lnSpc>
            </a:pPr>
            <a:r>
              <a:rPr lang="en-US" sz="3299" dirty="0">
                <a:solidFill>
                  <a:srgbClr val="000000">
                    <a:alpha val="80000"/>
                  </a:srgbClr>
                </a:solidFill>
                <a:latin typeface="HK Grotesk Light Bold"/>
              </a:rPr>
              <a:t>3. IR Sensor ( 2 ) </a:t>
            </a:r>
          </a:p>
          <a:p>
            <a:pPr marL="0" lvl="0" indent="0">
              <a:lnSpc>
                <a:spcPts val="5279"/>
              </a:lnSpc>
              <a:spcBef>
                <a:spcPct val="0"/>
              </a:spcBef>
            </a:pPr>
            <a:r>
              <a:rPr lang="en-US" sz="3299" dirty="0">
                <a:solidFill>
                  <a:srgbClr val="000000">
                    <a:alpha val="80000"/>
                  </a:srgbClr>
                </a:solidFill>
                <a:latin typeface="HK Grotesk Light Bold"/>
              </a:rPr>
              <a:t>4. LED’s</a:t>
            </a:r>
          </a:p>
          <a:p>
            <a:pPr marL="0" lvl="0" indent="0">
              <a:lnSpc>
                <a:spcPts val="5279"/>
              </a:lnSpc>
              <a:spcBef>
                <a:spcPct val="0"/>
              </a:spcBef>
            </a:pPr>
            <a:r>
              <a:rPr lang="en-US" sz="3299" dirty="0">
                <a:solidFill>
                  <a:srgbClr val="000000">
                    <a:alpha val="80000"/>
                  </a:srgbClr>
                </a:solidFill>
                <a:latin typeface="HK Grotesk Light Bold"/>
              </a:rPr>
              <a:t>5. Jumper Wires</a:t>
            </a:r>
          </a:p>
        </p:txBody>
      </p:sp>
      <p:sp>
        <p:nvSpPr>
          <p:cNvPr id="9" name="TextBox 9"/>
          <p:cNvSpPr txBox="1"/>
          <p:nvPr/>
        </p:nvSpPr>
        <p:spPr>
          <a:xfrm>
            <a:off x="2044998" y="9447403"/>
            <a:ext cx="1773238" cy="240665"/>
          </a:xfrm>
          <a:prstGeom prst="rect">
            <a:avLst/>
          </a:prstGeom>
        </p:spPr>
        <p:txBody>
          <a:bodyPr lIns="0" tIns="0" rIns="0" bIns="0" rtlCol="0" anchor="t">
            <a:spAutoFit/>
          </a:bodyPr>
          <a:lstStyle/>
          <a:p>
            <a:pPr algn="ctr">
              <a:lnSpc>
                <a:spcPts val="1959"/>
              </a:lnSpc>
              <a:spcBef>
                <a:spcPct val="0"/>
              </a:spcBef>
            </a:pPr>
            <a:r>
              <a:rPr lang="en-US" sz="1400" spc="168">
                <a:solidFill>
                  <a:srgbClr val="F5F5EF"/>
                </a:solidFill>
                <a:latin typeface="HK Grotesk Light"/>
              </a:rPr>
              <a:t>PROJECT REPORT</a:t>
            </a:r>
          </a:p>
        </p:txBody>
      </p:sp>
      <p:sp>
        <p:nvSpPr>
          <p:cNvPr id="10" name="TextBox 10"/>
          <p:cNvSpPr txBox="1"/>
          <p:nvPr/>
        </p:nvSpPr>
        <p:spPr>
          <a:xfrm>
            <a:off x="15205449" y="9452165"/>
            <a:ext cx="2078929" cy="240665"/>
          </a:xfrm>
          <a:prstGeom prst="rect">
            <a:avLst/>
          </a:prstGeom>
        </p:spPr>
        <p:txBody>
          <a:bodyPr lIns="0" tIns="0" rIns="0" bIns="0" rtlCol="0" anchor="t">
            <a:spAutoFit/>
          </a:bodyPr>
          <a:lstStyle/>
          <a:p>
            <a:pPr algn="r">
              <a:lnSpc>
                <a:spcPts val="1959"/>
              </a:lnSpc>
              <a:spcBef>
                <a:spcPct val="0"/>
              </a:spcBef>
            </a:pPr>
            <a:r>
              <a:rPr lang="en-US" sz="1400" spc="168">
                <a:solidFill>
                  <a:srgbClr val="F5F5EF"/>
                </a:solidFill>
                <a:latin typeface="HK Grotesk Light"/>
              </a:rPr>
              <a:t>APRIL 2023</a:t>
            </a:r>
          </a:p>
        </p:txBody>
      </p:sp>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954000" y="533279"/>
            <a:ext cx="5334000" cy="8356461"/>
            <a:chOff x="0" y="0"/>
            <a:chExt cx="4433570" cy="6350000"/>
          </a:xfrm>
        </p:grpSpPr>
        <p:sp>
          <p:nvSpPr>
            <p:cNvPr id="3" name="Freeform 3"/>
            <p:cNvSpPr/>
            <p:nvPr/>
          </p:nvSpPr>
          <p:spPr>
            <a:xfrm>
              <a:off x="0" y="0"/>
              <a:ext cx="4433570" cy="6350000"/>
            </a:xfrm>
            <a:custGeom>
              <a:avLst/>
              <a:gdLst/>
              <a:ahLst/>
              <a:cxnLst/>
              <a:rect l="l" t="t" r="r" b="b"/>
              <a:pathLst>
                <a:path w="4433570" h="635000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solidFill>
              <a:srgbClr val="737373">
                <a:alpha val="9804"/>
              </a:srgbClr>
            </a:solidFill>
            <a:ln w="12700">
              <a:solidFill>
                <a:srgbClr val="000000"/>
              </a:solidFill>
            </a:ln>
          </p:spPr>
        </p:sp>
      </p:grpSp>
      <p:grpSp>
        <p:nvGrpSpPr>
          <p:cNvPr id="4" name="Group 4"/>
          <p:cNvGrpSpPr/>
          <p:nvPr/>
        </p:nvGrpSpPr>
        <p:grpSpPr>
          <a:xfrm>
            <a:off x="0" y="8986846"/>
            <a:ext cx="18288000" cy="1411968"/>
            <a:chOff x="0" y="0"/>
            <a:chExt cx="6186311" cy="477629"/>
          </a:xfrm>
        </p:grpSpPr>
        <p:sp>
          <p:nvSpPr>
            <p:cNvPr id="5" name="Freeform 5"/>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304543"/>
            </a:solidFill>
          </p:spPr>
        </p:sp>
      </p:grpSp>
      <p:sp>
        <p:nvSpPr>
          <p:cNvPr id="6" name="TextBox 6"/>
          <p:cNvSpPr txBox="1"/>
          <p:nvPr/>
        </p:nvSpPr>
        <p:spPr>
          <a:xfrm>
            <a:off x="1028700" y="914400"/>
            <a:ext cx="11424819" cy="1099083"/>
          </a:xfrm>
          <a:prstGeom prst="rect">
            <a:avLst/>
          </a:prstGeom>
        </p:spPr>
        <p:txBody>
          <a:bodyPr lIns="0" tIns="0" rIns="0" bIns="0" rtlCol="0" anchor="t">
            <a:spAutoFit/>
          </a:bodyPr>
          <a:lstStyle/>
          <a:p>
            <a:pPr>
              <a:lnSpc>
                <a:spcPts val="8960"/>
              </a:lnSpc>
              <a:spcBef>
                <a:spcPct val="0"/>
              </a:spcBef>
            </a:pPr>
            <a:r>
              <a:rPr lang="en-US" sz="6400" dirty="0">
                <a:solidFill>
                  <a:srgbClr val="000000"/>
                </a:solidFill>
                <a:latin typeface="Cormorant Garamond Bold"/>
              </a:rPr>
              <a:t>ESP 8266 Module</a:t>
            </a:r>
          </a:p>
        </p:txBody>
      </p:sp>
      <p:sp>
        <p:nvSpPr>
          <p:cNvPr id="7" name="TextBox 7"/>
          <p:cNvSpPr txBox="1"/>
          <p:nvPr/>
        </p:nvSpPr>
        <p:spPr>
          <a:xfrm>
            <a:off x="1113207" y="2110589"/>
            <a:ext cx="10374901" cy="5501378"/>
          </a:xfrm>
          <a:prstGeom prst="rect">
            <a:avLst/>
          </a:prstGeom>
        </p:spPr>
        <p:txBody>
          <a:bodyPr lIns="0" tIns="0" rIns="0" bIns="0" rtlCol="0" anchor="t">
            <a:spAutoFit/>
          </a:bodyPr>
          <a:lstStyle/>
          <a:p>
            <a:pPr marL="0" lvl="0" indent="0" algn="l">
              <a:lnSpc>
                <a:spcPts val="4799"/>
              </a:lnSpc>
              <a:spcBef>
                <a:spcPct val="0"/>
              </a:spcBef>
            </a:pPr>
            <a:r>
              <a:rPr lang="en-US" sz="2999" dirty="0">
                <a:solidFill>
                  <a:srgbClr val="000000">
                    <a:alpha val="80000"/>
                  </a:srgbClr>
                </a:solidFill>
                <a:latin typeface="HK Grotesk Light Bold"/>
              </a:rPr>
              <a:t>The ESP8266 is a low-cost Wi-Fi. It can be programmed to perform various tasks, such as connecting to the internet, transmitting data wirelessly. Its small size, low power consumption, and affordability make it an ideal choice.</a:t>
            </a:r>
          </a:p>
          <a:p>
            <a:pPr marL="457200" lvl="0" indent="-457200" algn="l">
              <a:lnSpc>
                <a:spcPts val="4799"/>
              </a:lnSpc>
              <a:spcBef>
                <a:spcPct val="0"/>
              </a:spcBef>
              <a:buFont typeface="Arial" panose="020B0604020202020204" pitchFamily="34" charset="0"/>
              <a:buChar char="•"/>
            </a:pPr>
            <a:r>
              <a:rPr lang="en-US" sz="2999" dirty="0">
                <a:solidFill>
                  <a:srgbClr val="000000">
                    <a:alpha val="80000"/>
                  </a:srgbClr>
                </a:solidFill>
                <a:latin typeface="HK Grotesk Light Bold"/>
              </a:rPr>
              <a:t>Clock speed: 80MHz </a:t>
            </a:r>
          </a:p>
          <a:p>
            <a:pPr marL="457200" lvl="0" indent="-457200" algn="l">
              <a:lnSpc>
                <a:spcPts val="4799"/>
              </a:lnSpc>
              <a:spcBef>
                <a:spcPct val="0"/>
              </a:spcBef>
              <a:buFont typeface="Arial" panose="020B0604020202020204" pitchFamily="34" charset="0"/>
              <a:buChar char="•"/>
            </a:pPr>
            <a:r>
              <a:rPr lang="en-US" sz="2999" dirty="0">
                <a:solidFill>
                  <a:srgbClr val="000000">
                    <a:alpha val="80000"/>
                  </a:srgbClr>
                </a:solidFill>
                <a:latin typeface="HK Grotesk Light Bold"/>
              </a:rPr>
              <a:t>Flash memory: 512KB to 16MB</a:t>
            </a:r>
          </a:p>
          <a:p>
            <a:pPr marL="457200" lvl="0" indent="-457200" algn="l">
              <a:lnSpc>
                <a:spcPts val="4799"/>
              </a:lnSpc>
              <a:spcBef>
                <a:spcPct val="0"/>
              </a:spcBef>
              <a:buFont typeface="Arial" panose="020B0604020202020204" pitchFamily="34" charset="0"/>
              <a:buChar char="•"/>
            </a:pPr>
            <a:r>
              <a:rPr lang="en-US" sz="2999" dirty="0">
                <a:solidFill>
                  <a:srgbClr val="000000">
                    <a:alpha val="80000"/>
                  </a:srgbClr>
                </a:solidFill>
                <a:latin typeface="HK Grotesk Light Bold"/>
              </a:rPr>
              <a:t>RAM: 32KB to 128KB</a:t>
            </a:r>
          </a:p>
          <a:p>
            <a:pPr marL="457200" lvl="0" indent="-457200" algn="l">
              <a:lnSpc>
                <a:spcPts val="4799"/>
              </a:lnSpc>
              <a:spcBef>
                <a:spcPct val="0"/>
              </a:spcBef>
              <a:buFont typeface="Arial" panose="020B0604020202020204" pitchFamily="34" charset="0"/>
              <a:buChar char="•"/>
            </a:pPr>
            <a:r>
              <a:rPr lang="en-US" sz="2999" dirty="0">
                <a:solidFill>
                  <a:srgbClr val="000000">
                    <a:alpha val="80000"/>
                  </a:srgbClr>
                </a:solidFill>
                <a:latin typeface="HK Grotesk Light Bold"/>
              </a:rPr>
              <a:t>Interfaces: UART, SPI, I2C,  PWM, and GPIO</a:t>
            </a:r>
          </a:p>
          <a:p>
            <a:pPr marL="457200" lvl="0" indent="-457200" algn="l">
              <a:lnSpc>
                <a:spcPts val="4799"/>
              </a:lnSpc>
              <a:spcBef>
                <a:spcPct val="0"/>
              </a:spcBef>
              <a:buFont typeface="Arial" panose="020B0604020202020204" pitchFamily="34" charset="0"/>
              <a:buChar char="•"/>
            </a:pPr>
            <a:r>
              <a:rPr lang="en-US" sz="2999" dirty="0">
                <a:solidFill>
                  <a:srgbClr val="000000">
                    <a:alpha val="80000"/>
                  </a:srgbClr>
                </a:solidFill>
                <a:latin typeface="HK Grotesk Light Bold"/>
              </a:rPr>
              <a:t>Operating voltage: 3.3V DC</a:t>
            </a:r>
          </a:p>
        </p:txBody>
      </p:sp>
      <p:sp>
        <p:nvSpPr>
          <p:cNvPr id="8" name="TextBox 8"/>
          <p:cNvSpPr txBox="1"/>
          <p:nvPr/>
        </p:nvSpPr>
        <p:spPr>
          <a:xfrm>
            <a:off x="2044998" y="9447403"/>
            <a:ext cx="1773238" cy="240665"/>
          </a:xfrm>
          <a:prstGeom prst="rect">
            <a:avLst/>
          </a:prstGeom>
        </p:spPr>
        <p:txBody>
          <a:bodyPr lIns="0" tIns="0" rIns="0" bIns="0" rtlCol="0" anchor="t">
            <a:spAutoFit/>
          </a:bodyPr>
          <a:lstStyle/>
          <a:p>
            <a:pPr algn="ctr">
              <a:lnSpc>
                <a:spcPts val="1959"/>
              </a:lnSpc>
              <a:spcBef>
                <a:spcPct val="0"/>
              </a:spcBef>
            </a:pPr>
            <a:r>
              <a:rPr lang="en-US" sz="1400" spc="168">
                <a:solidFill>
                  <a:srgbClr val="F5F5EF"/>
                </a:solidFill>
                <a:latin typeface="HK Grotesk Light"/>
              </a:rPr>
              <a:t>PROJECT REPORT</a:t>
            </a:r>
          </a:p>
        </p:txBody>
      </p:sp>
      <p:sp>
        <p:nvSpPr>
          <p:cNvPr id="9" name="TextBox 9"/>
          <p:cNvSpPr txBox="1"/>
          <p:nvPr/>
        </p:nvSpPr>
        <p:spPr>
          <a:xfrm>
            <a:off x="15205449" y="9452165"/>
            <a:ext cx="2078929" cy="240665"/>
          </a:xfrm>
          <a:prstGeom prst="rect">
            <a:avLst/>
          </a:prstGeom>
        </p:spPr>
        <p:txBody>
          <a:bodyPr lIns="0" tIns="0" rIns="0" bIns="0" rtlCol="0" anchor="t">
            <a:spAutoFit/>
          </a:bodyPr>
          <a:lstStyle/>
          <a:p>
            <a:pPr algn="r">
              <a:lnSpc>
                <a:spcPts val="1959"/>
              </a:lnSpc>
              <a:spcBef>
                <a:spcPct val="0"/>
              </a:spcBef>
            </a:pPr>
            <a:r>
              <a:rPr lang="en-US" sz="1400" spc="168">
                <a:solidFill>
                  <a:srgbClr val="F5F5EF"/>
                </a:solidFill>
                <a:latin typeface="HK Grotesk Light"/>
              </a:rPr>
              <a:t>APRIL 2023</a:t>
            </a:r>
          </a:p>
        </p:txBody>
      </p:sp>
      <p:pic>
        <p:nvPicPr>
          <p:cNvPr id="10" name="Picture 9">
            <a:extLst>
              <a:ext uri="{FF2B5EF4-FFF2-40B4-BE49-F238E27FC236}">
                <a16:creationId xmlns:a16="http://schemas.microsoft.com/office/drawing/2014/main" id="{02530004-3FE9-43E2-67AB-9239A42A1AD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1738349" y="3619500"/>
            <a:ext cx="6934200" cy="49896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288208" y="471365"/>
            <a:ext cx="5834481" cy="8356461"/>
            <a:chOff x="0" y="0"/>
            <a:chExt cx="4433570" cy="6350000"/>
          </a:xfrm>
        </p:grpSpPr>
        <p:sp>
          <p:nvSpPr>
            <p:cNvPr id="3" name="Freeform 3"/>
            <p:cNvSpPr/>
            <p:nvPr/>
          </p:nvSpPr>
          <p:spPr>
            <a:xfrm>
              <a:off x="0" y="0"/>
              <a:ext cx="4433570" cy="6350000"/>
            </a:xfrm>
            <a:custGeom>
              <a:avLst/>
              <a:gdLst/>
              <a:ahLst/>
              <a:cxnLst/>
              <a:rect l="l" t="t" r="r" b="b"/>
              <a:pathLst>
                <a:path w="4433570" h="635000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solidFill>
              <a:srgbClr val="737373">
                <a:alpha val="9804"/>
              </a:srgbClr>
            </a:solidFill>
            <a:ln w="12700">
              <a:solidFill>
                <a:srgbClr val="000000"/>
              </a:solidFill>
            </a:ln>
          </p:spPr>
        </p:sp>
      </p:grpSp>
      <p:grpSp>
        <p:nvGrpSpPr>
          <p:cNvPr id="4" name="Group 4"/>
          <p:cNvGrpSpPr/>
          <p:nvPr/>
        </p:nvGrpSpPr>
        <p:grpSpPr>
          <a:xfrm>
            <a:off x="0" y="8986846"/>
            <a:ext cx="18288000" cy="1411968"/>
            <a:chOff x="0" y="0"/>
            <a:chExt cx="6186311" cy="477629"/>
          </a:xfrm>
        </p:grpSpPr>
        <p:sp>
          <p:nvSpPr>
            <p:cNvPr id="5" name="Freeform 5"/>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304543"/>
            </a:solidFill>
          </p:spPr>
        </p:sp>
      </p:grpSp>
      <p:sp>
        <p:nvSpPr>
          <p:cNvPr id="6" name="TextBox 6"/>
          <p:cNvSpPr txBox="1"/>
          <p:nvPr/>
        </p:nvSpPr>
        <p:spPr>
          <a:xfrm>
            <a:off x="1028700" y="414916"/>
            <a:ext cx="11424819" cy="1099083"/>
          </a:xfrm>
          <a:prstGeom prst="rect">
            <a:avLst/>
          </a:prstGeom>
        </p:spPr>
        <p:txBody>
          <a:bodyPr lIns="0" tIns="0" rIns="0" bIns="0" rtlCol="0" anchor="t">
            <a:spAutoFit/>
          </a:bodyPr>
          <a:lstStyle/>
          <a:p>
            <a:pPr>
              <a:lnSpc>
                <a:spcPts val="8960"/>
              </a:lnSpc>
              <a:spcBef>
                <a:spcPct val="0"/>
              </a:spcBef>
            </a:pPr>
            <a:r>
              <a:rPr lang="en-US" sz="6400" dirty="0">
                <a:solidFill>
                  <a:srgbClr val="000000"/>
                </a:solidFill>
                <a:latin typeface="Cormorant Garamond Bold"/>
              </a:rPr>
              <a:t>OLED (Organic – LED)</a:t>
            </a:r>
          </a:p>
        </p:txBody>
      </p:sp>
      <p:sp>
        <p:nvSpPr>
          <p:cNvPr id="7" name="TextBox 7"/>
          <p:cNvSpPr txBox="1"/>
          <p:nvPr/>
        </p:nvSpPr>
        <p:spPr>
          <a:xfrm>
            <a:off x="1028700" y="1744278"/>
            <a:ext cx="10374901" cy="6116931"/>
          </a:xfrm>
          <a:prstGeom prst="rect">
            <a:avLst/>
          </a:prstGeom>
        </p:spPr>
        <p:txBody>
          <a:bodyPr lIns="0" tIns="0" rIns="0" bIns="0" rtlCol="0" anchor="t">
            <a:spAutoFit/>
          </a:bodyPr>
          <a:lstStyle/>
          <a:p>
            <a:pPr marL="0" lvl="0" indent="0" algn="l">
              <a:lnSpc>
                <a:spcPts val="4799"/>
              </a:lnSpc>
              <a:spcBef>
                <a:spcPct val="0"/>
              </a:spcBef>
            </a:pPr>
            <a:r>
              <a:rPr lang="en-US" sz="2999" dirty="0">
                <a:solidFill>
                  <a:srgbClr val="000000">
                    <a:alpha val="80000"/>
                  </a:srgbClr>
                </a:solidFill>
                <a:latin typeface="HK Grotesk Light Bold"/>
              </a:rPr>
              <a:t>OLED (Organic Light Emitting Diode) is a display technology that uses organic compounds to emit light when an electric current is applied. It produces bright and vivid colors, deep blacks, and consumes less power than traditional LCD screens.</a:t>
            </a:r>
          </a:p>
          <a:p>
            <a:pPr marL="457200" lvl="0" indent="-457200" algn="l">
              <a:lnSpc>
                <a:spcPts val="4799"/>
              </a:lnSpc>
              <a:spcBef>
                <a:spcPct val="0"/>
              </a:spcBef>
              <a:buFont typeface="Arial" panose="020B0604020202020204" pitchFamily="34" charset="0"/>
              <a:buChar char="•"/>
            </a:pPr>
            <a:r>
              <a:rPr lang="en-US" sz="2999" dirty="0">
                <a:solidFill>
                  <a:srgbClr val="000000">
                    <a:alpha val="80000"/>
                  </a:srgbClr>
                </a:solidFill>
                <a:latin typeface="HK Grotesk Light Bold"/>
              </a:rPr>
              <a:t>Resolution: Varies depending on the specific display, but can range from 128x64 pixels to 3840x2160 pixels</a:t>
            </a:r>
          </a:p>
          <a:p>
            <a:pPr marL="457200" lvl="0" indent="-457200" algn="l">
              <a:lnSpc>
                <a:spcPts val="4799"/>
              </a:lnSpc>
              <a:spcBef>
                <a:spcPct val="0"/>
              </a:spcBef>
              <a:buFont typeface="Arial" panose="020B0604020202020204" pitchFamily="34" charset="0"/>
              <a:buChar char="•"/>
            </a:pPr>
            <a:r>
              <a:rPr lang="en-US" sz="2999" dirty="0">
                <a:solidFill>
                  <a:srgbClr val="000000">
                    <a:alpha val="80000"/>
                  </a:srgbClr>
                </a:solidFill>
                <a:latin typeface="HK Grotesk Light Bold"/>
              </a:rPr>
              <a:t>Color depth: Usually 24-bit (16.7 million colors)</a:t>
            </a:r>
          </a:p>
          <a:p>
            <a:pPr marL="457200" lvl="0" indent="-457200" algn="l">
              <a:lnSpc>
                <a:spcPts val="4799"/>
              </a:lnSpc>
              <a:spcBef>
                <a:spcPct val="0"/>
              </a:spcBef>
              <a:buFont typeface="Arial" panose="020B0604020202020204" pitchFamily="34" charset="0"/>
              <a:buChar char="•"/>
            </a:pPr>
            <a:r>
              <a:rPr lang="en-US" sz="2999" dirty="0">
                <a:solidFill>
                  <a:srgbClr val="000000">
                    <a:alpha val="80000"/>
                  </a:srgbClr>
                </a:solidFill>
                <a:latin typeface="HK Grotesk Light Bold"/>
              </a:rPr>
              <a:t>Refresh rate: Typically 60Hz, but can vary depending on the specific display</a:t>
            </a:r>
          </a:p>
          <a:p>
            <a:pPr marL="457200" lvl="0" indent="-457200" algn="l">
              <a:lnSpc>
                <a:spcPts val="4799"/>
              </a:lnSpc>
              <a:spcBef>
                <a:spcPct val="0"/>
              </a:spcBef>
              <a:buFont typeface="Arial" panose="020B0604020202020204" pitchFamily="34" charset="0"/>
              <a:buChar char="•"/>
            </a:pPr>
            <a:r>
              <a:rPr lang="en-US" sz="2999" dirty="0">
                <a:solidFill>
                  <a:srgbClr val="000000">
                    <a:alpha val="80000"/>
                  </a:srgbClr>
                </a:solidFill>
                <a:latin typeface="HK Grotesk Light Bold"/>
              </a:rPr>
              <a:t>Response time: Typically less than 0.1ms</a:t>
            </a:r>
          </a:p>
        </p:txBody>
      </p:sp>
      <p:sp>
        <p:nvSpPr>
          <p:cNvPr id="8" name="TextBox 8"/>
          <p:cNvSpPr txBox="1"/>
          <p:nvPr/>
        </p:nvSpPr>
        <p:spPr>
          <a:xfrm>
            <a:off x="2044998" y="9447403"/>
            <a:ext cx="1773238" cy="240665"/>
          </a:xfrm>
          <a:prstGeom prst="rect">
            <a:avLst/>
          </a:prstGeom>
        </p:spPr>
        <p:txBody>
          <a:bodyPr lIns="0" tIns="0" rIns="0" bIns="0" rtlCol="0" anchor="t">
            <a:spAutoFit/>
          </a:bodyPr>
          <a:lstStyle/>
          <a:p>
            <a:pPr algn="ctr">
              <a:lnSpc>
                <a:spcPts val="1959"/>
              </a:lnSpc>
              <a:spcBef>
                <a:spcPct val="0"/>
              </a:spcBef>
            </a:pPr>
            <a:r>
              <a:rPr lang="en-US" sz="1400" spc="168">
                <a:solidFill>
                  <a:srgbClr val="F5F5EF"/>
                </a:solidFill>
                <a:latin typeface="HK Grotesk Light"/>
              </a:rPr>
              <a:t>PROJECT REPORT</a:t>
            </a:r>
          </a:p>
        </p:txBody>
      </p:sp>
      <p:sp>
        <p:nvSpPr>
          <p:cNvPr id="9" name="TextBox 9"/>
          <p:cNvSpPr txBox="1"/>
          <p:nvPr/>
        </p:nvSpPr>
        <p:spPr>
          <a:xfrm>
            <a:off x="15205449" y="9452165"/>
            <a:ext cx="2078929" cy="240665"/>
          </a:xfrm>
          <a:prstGeom prst="rect">
            <a:avLst/>
          </a:prstGeom>
        </p:spPr>
        <p:txBody>
          <a:bodyPr lIns="0" tIns="0" rIns="0" bIns="0" rtlCol="0" anchor="t">
            <a:spAutoFit/>
          </a:bodyPr>
          <a:lstStyle/>
          <a:p>
            <a:pPr algn="r">
              <a:lnSpc>
                <a:spcPts val="1959"/>
              </a:lnSpc>
              <a:spcBef>
                <a:spcPct val="0"/>
              </a:spcBef>
            </a:pPr>
            <a:r>
              <a:rPr lang="en-US" sz="1400" spc="168">
                <a:solidFill>
                  <a:srgbClr val="F5F5EF"/>
                </a:solidFill>
                <a:latin typeface="HK Grotesk Light"/>
              </a:rPr>
              <a:t>APRIL 2023</a:t>
            </a:r>
          </a:p>
        </p:txBody>
      </p:sp>
      <p:pic>
        <p:nvPicPr>
          <p:cNvPr id="11" name="Picture 10">
            <a:extLst>
              <a:ext uri="{FF2B5EF4-FFF2-40B4-BE49-F238E27FC236}">
                <a16:creationId xmlns:a16="http://schemas.microsoft.com/office/drawing/2014/main" id="{E686574E-8863-6D54-C892-EEC85E631ABE}"/>
              </a:ext>
            </a:extLst>
          </p:cNvPr>
          <p:cNvPicPr>
            <a:picLocks noChangeAspect="1"/>
          </p:cNvPicPr>
          <p:nvPr/>
        </p:nvPicPr>
        <p:blipFill>
          <a:blip r:embed="rId2"/>
          <a:stretch>
            <a:fillRect/>
          </a:stretch>
        </p:blipFill>
        <p:spPr>
          <a:xfrm>
            <a:off x="12610108" y="3162300"/>
            <a:ext cx="5190679" cy="4955925"/>
          </a:xfrm>
          <a:prstGeom prst="rect">
            <a:avLst/>
          </a:prstGeom>
        </p:spPr>
      </p:pic>
    </p:spTree>
    <p:extLst>
      <p:ext uri="{BB962C8B-B14F-4D97-AF65-F5344CB8AC3E}">
        <p14:creationId xmlns:p14="http://schemas.microsoft.com/office/powerpoint/2010/main" val="15349552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0" y="8889740"/>
            <a:ext cx="18288000" cy="1411968"/>
            <a:chOff x="0" y="0"/>
            <a:chExt cx="6186311" cy="477629"/>
          </a:xfrm>
        </p:grpSpPr>
        <p:sp>
          <p:nvSpPr>
            <p:cNvPr id="3" name="Freeform 3"/>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304543"/>
            </a:solidFill>
          </p:spPr>
        </p:sp>
      </p:grpSp>
      <p:sp>
        <p:nvSpPr>
          <p:cNvPr id="5" name="TextBox 5"/>
          <p:cNvSpPr txBox="1"/>
          <p:nvPr/>
        </p:nvSpPr>
        <p:spPr>
          <a:xfrm>
            <a:off x="1012371" y="598932"/>
            <a:ext cx="9316242" cy="1099019"/>
          </a:xfrm>
          <a:prstGeom prst="rect">
            <a:avLst/>
          </a:prstGeom>
        </p:spPr>
        <p:txBody>
          <a:bodyPr lIns="0" tIns="0" rIns="0" bIns="0" rtlCol="0" anchor="t">
            <a:spAutoFit/>
          </a:bodyPr>
          <a:lstStyle/>
          <a:p>
            <a:pPr>
              <a:lnSpc>
                <a:spcPts val="8959"/>
              </a:lnSpc>
              <a:spcBef>
                <a:spcPct val="0"/>
              </a:spcBef>
            </a:pPr>
            <a:r>
              <a:rPr lang="en-US" sz="6399" dirty="0">
                <a:solidFill>
                  <a:srgbClr val="000000"/>
                </a:solidFill>
                <a:latin typeface="Cormorant Garamond Bold"/>
              </a:rPr>
              <a:t>Infrared Led (IR LED)</a:t>
            </a:r>
          </a:p>
        </p:txBody>
      </p:sp>
      <p:sp>
        <p:nvSpPr>
          <p:cNvPr id="6" name="TextBox 6"/>
          <p:cNvSpPr txBox="1"/>
          <p:nvPr/>
        </p:nvSpPr>
        <p:spPr>
          <a:xfrm>
            <a:off x="2044998" y="9447403"/>
            <a:ext cx="1773238" cy="240665"/>
          </a:xfrm>
          <a:prstGeom prst="rect">
            <a:avLst/>
          </a:prstGeom>
        </p:spPr>
        <p:txBody>
          <a:bodyPr lIns="0" tIns="0" rIns="0" bIns="0" rtlCol="0" anchor="t">
            <a:spAutoFit/>
          </a:bodyPr>
          <a:lstStyle/>
          <a:p>
            <a:pPr algn="ctr">
              <a:lnSpc>
                <a:spcPts val="1959"/>
              </a:lnSpc>
              <a:spcBef>
                <a:spcPct val="0"/>
              </a:spcBef>
            </a:pPr>
            <a:r>
              <a:rPr lang="en-US" sz="1400" spc="168">
                <a:solidFill>
                  <a:srgbClr val="F5F5EF"/>
                </a:solidFill>
                <a:latin typeface="HK Grotesk Light"/>
              </a:rPr>
              <a:t>PROJECT REPORT</a:t>
            </a:r>
          </a:p>
        </p:txBody>
      </p:sp>
      <p:sp>
        <p:nvSpPr>
          <p:cNvPr id="7" name="TextBox 7"/>
          <p:cNvSpPr txBox="1"/>
          <p:nvPr/>
        </p:nvSpPr>
        <p:spPr>
          <a:xfrm>
            <a:off x="15205449" y="9452165"/>
            <a:ext cx="2078929" cy="240665"/>
          </a:xfrm>
          <a:prstGeom prst="rect">
            <a:avLst/>
          </a:prstGeom>
        </p:spPr>
        <p:txBody>
          <a:bodyPr lIns="0" tIns="0" rIns="0" bIns="0" rtlCol="0" anchor="t">
            <a:spAutoFit/>
          </a:bodyPr>
          <a:lstStyle/>
          <a:p>
            <a:pPr algn="r">
              <a:lnSpc>
                <a:spcPts val="1959"/>
              </a:lnSpc>
              <a:spcBef>
                <a:spcPct val="0"/>
              </a:spcBef>
            </a:pPr>
            <a:r>
              <a:rPr lang="en-US" sz="1400" spc="168">
                <a:solidFill>
                  <a:srgbClr val="F5F5EF"/>
                </a:solidFill>
                <a:latin typeface="HK Grotesk Light"/>
              </a:rPr>
              <a:t>APRIL 2023</a:t>
            </a:r>
          </a:p>
        </p:txBody>
      </p:sp>
      <p:sp>
        <p:nvSpPr>
          <p:cNvPr id="8" name="TextBox 7">
            <a:extLst>
              <a:ext uri="{FF2B5EF4-FFF2-40B4-BE49-F238E27FC236}">
                <a16:creationId xmlns:a16="http://schemas.microsoft.com/office/drawing/2014/main" id="{493FEA31-0B13-482B-50D3-DCC4285E3FF9}"/>
              </a:ext>
            </a:extLst>
          </p:cNvPr>
          <p:cNvSpPr txBox="1"/>
          <p:nvPr/>
        </p:nvSpPr>
        <p:spPr>
          <a:xfrm>
            <a:off x="990600" y="2088322"/>
            <a:ext cx="10374901" cy="5501378"/>
          </a:xfrm>
          <a:prstGeom prst="rect">
            <a:avLst/>
          </a:prstGeom>
        </p:spPr>
        <p:txBody>
          <a:bodyPr lIns="0" tIns="0" rIns="0" bIns="0" rtlCol="0" anchor="t">
            <a:spAutoFit/>
          </a:bodyPr>
          <a:lstStyle/>
          <a:p>
            <a:pPr marL="0" lvl="0" indent="0" algn="l">
              <a:lnSpc>
                <a:spcPts val="4799"/>
              </a:lnSpc>
              <a:spcBef>
                <a:spcPct val="0"/>
              </a:spcBef>
            </a:pPr>
            <a:r>
              <a:rPr lang="en-US" sz="2999" dirty="0">
                <a:solidFill>
                  <a:srgbClr val="000000">
                    <a:alpha val="80000"/>
                  </a:srgbClr>
                </a:solidFill>
                <a:latin typeface="HK Grotesk Light Bold"/>
              </a:rPr>
              <a:t>An IR LED (Infrared Light Emitting Diode) is a type of LED that emits infrared radiation, which is not visible to the human eye.</a:t>
            </a:r>
          </a:p>
          <a:p>
            <a:pPr marL="0" lvl="0" indent="0" algn="l">
              <a:lnSpc>
                <a:spcPts val="4799"/>
              </a:lnSpc>
              <a:spcBef>
                <a:spcPct val="0"/>
              </a:spcBef>
            </a:pPr>
            <a:endParaRPr lang="en-US" sz="2999" dirty="0">
              <a:solidFill>
                <a:srgbClr val="000000">
                  <a:alpha val="80000"/>
                </a:srgbClr>
              </a:solidFill>
              <a:latin typeface="HK Grotesk Light Bold"/>
            </a:endParaRPr>
          </a:p>
          <a:p>
            <a:pPr marL="457200" lvl="0" indent="-457200" algn="l">
              <a:lnSpc>
                <a:spcPts val="4799"/>
              </a:lnSpc>
              <a:spcBef>
                <a:spcPct val="0"/>
              </a:spcBef>
              <a:buFont typeface="Arial" panose="020B0604020202020204" pitchFamily="34" charset="0"/>
              <a:buChar char="•"/>
            </a:pPr>
            <a:r>
              <a:rPr lang="en-US" sz="2999" dirty="0">
                <a:solidFill>
                  <a:srgbClr val="000000">
                    <a:alpha val="80000"/>
                  </a:srgbClr>
                </a:solidFill>
                <a:latin typeface="HK Grotesk Light Bold"/>
              </a:rPr>
              <a:t>Wavelength range: Typically between 700nm and 1000nm, depending on the specific LED</a:t>
            </a:r>
          </a:p>
          <a:p>
            <a:pPr marL="457200" lvl="0" indent="-457200" algn="l">
              <a:lnSpc>
                <a:spcPts val="4799"/>
              </a:lnSpc>
              <a:spcBef>
                <a:spcPct val="0"/>
              </a:spcBef>
              <a:buFont typeface="Arial" panose="020B0604020202020204" pitchFamily="34" charset="0"/>
              <a:buChar char="•"/>
            </a:pPr>
            <a:r>
              <a:rPr lang="en-US" sz="2999" dirty="0">
                <a:solidFill>
                  <a:srgbClr val="000000">
                    <a:alpha val="80000"/>
                  </a:srgbClr>
                </a:solidFill>
                <a:latin typeface="HK Grotesk Light Bold"/>
              </a:rPr>
              <a:t>Forward voltage: Usually between 1.2V and 1.5V, depending on the specific LED</a:t>
            </a:r>
          </a:p>
          <a:p>
            <a:pPr marL="457200" lvl="0" indent="-457200" algn="l">
              <a:lnSpc>
                <a:spcPts val="4799"/>
              </a:lnSpc>
              <a:spcBef>
                <a:spcPct val="0"/>
              </a:spcBef>
              <a:buFont typeface="Arial" panose="020B0604020202020204" pitchFamily="34" charset="0"/>
              <a:buChar char="•"/>
            </a:pPr>
            <a:r>
              <a:rPr lang="en-US" sz="2999" dirty="0">
                <a:solidFill>
                  <a:srgbClr val="000000">
                    <a:alpha val="80000"/>
                  </a:srgbClr>
                </a:solidFill>
                <a:latin typeface="HK Grotesk Light Bold"/>
              </a:rPr>
              <a:t>Beam angle: Varies depending on the specific LED, but typically between 20 degrees and 60 degrees </a:t>
            </a:r>
          </a:p>
        </p:txBody>
      </p:sp>
      <p:pic>
        <p:nvPicPr>
          <p:cNvPr id="3074" name="Picture 2" descr="What is IR Sensor - IR Reveiver and Transmitter, Pinout, Specifications">
            <a:extLst>
              <a:ext uri="{FF2B5EF4-FFF2-40B4-BE49-F238E27FC236}">
                <a16:creationId xmlns:a16="http://schemas.microsoft.com/office/drawing/2014/main" id="{BC5BF15C-5315-77F9-1AB9-575B0A13F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0" y="3553136"/>
            <a:ext cx="6172200" cy="2571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288208" y="471365"/>
            <a:ext cx="5834481" cy="8356461"/>
            <a:chOff x="0" y="0"/>
            <a:chExt cx="4433570" cy="6350000"/>
          </a:xfrm>
        </p:grpSpPr>
        <p:sp>
          <p:nvSpPr>
            <p:cNvPr id="3" name="Freeform 3"/>
            <p:cNvSpPr/>
            <p:nvPr/>
          </p:nvSpPr>
          <p:spPr>
            <a:xfrm>
              <a:off x="0" y="0"/>
              <a:ext cx="4433570" cy="6350000"/>
            </a:xfrm>
            <a:custGeom>
              <a:avLst/>
              <a:gdLst/>
              <a:ahLst/>
              <a:cxnLst/>
              <a:rect l="l" t="t" r="r" b="b"/>
              <a:pathLst>
                <a:path w="4433570" h="635000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solidFill>
              <a:srgbClr val="737373">
                <a:alpha val="9804"/>
              </a:srgbClr>
            </a:solidFill>
            <a:ln w="12700">
              <a:solidFill>
                <a:srgbClr val="000000"/>
              </a:solidFill>
            </a:ln>
          </p:spPr>
        </p:sp>
      </p:grpSp>
      <p:grpSp>
        <p:nvGrpSpPr>
          <p:cNvPr id="4" name="Group 4"/>
          <p:cNvGrpSpPr/>
          <p:nvPr/>
        </p:nvGrpSpPr>
        <p:grpSpPr>
          <a:xfrm>
            <a:off x="0" y="8986846"/>
            <a:ext cx="18288000" cy="1411968"/>
            <a:chOff x="0" y="0"/>
            <a:chExt cx="6186311" cy="477629"/>
          </a:xfrm>
        </p:grpSpPr>
        <p:sp>
          <p:nvSpPr>
            <p:cNvPr id="5" name="Freeform 5"/>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304543"/>
            </a:solidFill>
          </p:spPr>
        </p:sp>
      </p:grpSp>
      <p:sp>
        <p:nvSpPr>
          <p:cNvPr id="6" name="TextBox 6"/>
          <p:cNvSpPr txBox="1"/>
          <p:nvPr/>
        </p:nvSpPr>
        <p:spPr>
          <a:xfrm>
            <a:off x="1028700" y="414916"/>
            <a:ext cx="11424819" cy="1099083"/>
          </a:xfrm>
          <a:prstGeom prst="rect">
            <a:avLst/>
          </a:prstGeom>
        </p:spPr>
        <p:txBody>
          <a:bodyPr lIns="0" tIns="0" rIns="0" bIns="0" rtlCol="0" anchor="t">
            <a:spAutoFit/>
          </a:bodyPr>
          <a:lstStyle/>
          <a:p>
            <a:pPr>
              <a:lnSpc>
                <a:spcPts val="8960"/>
              </a:lnSpc>
              <a:spcBef>
                <a:spcPct val="0"/>
              </a:spcBef>
            </a:pPr>
            <a:r>
              <a:rPr lang="en-US" sz="6400" dirty="0">
                <a:solidFill>
                  <a:srgbClr val="000000"/>
                </a:solidFill>
                <a:latin typeface="Cormorant Garamond Bold"/>
              </a:rPr>
              <a:t>LED’s and Jumper Wires</a:t>
            </a:r>
          </a:p>
        </p:txBody>
      </p:sp>
      <p:sp>
        <p:nvSpPr>
          <p:cNvPr id="7" name="TextBox 7"/>
          <p:cNvSpPr txBox="1"/>
          <p:nvPr/>
        </p:nvSpPr>
        <p:spPr>
          <a:xfrm>
            <a:off x="1028700" y="1974556"/>
            <a:ext cx="10374901" cy="6116931"/>
          </a:xfrm>
          <a:prstGeom prst="rect">
            <a:avLst/>
          </a:prstGeom>
        </p:spPr>
        <p:txBody>
          <a:bodyPr lIns="0" tIns="0" rIns="0" bIns="0" rtlCol="0" anchor="t">
            <a:spAutoFit/>
          </a:bodyPr>
          <a:lstStyle/>
          <a:p>
            <a:pPr marL="457200" lvl="0" indent="-457200" algn="l">
              <a:lnSpc>
                <a:spcPts val="4799"/>
              </a:lnSpc>
              <a:spcBef>
                <a:spcPct val="0"/>
              </a:spcBef>
              <a:buFont typeface="Arial" panose="020B0604020202020204" pitchFamily="34" charset="0"/>
              <a:buChar char="•"/>
            </a:pPr>
            <a:r>
              <a:rPr lang="en-US" sz="2999" dirty="0">
                <a:solidFill>
                  <a:srgbClr val="000000">
                    <a:alpha val="80000"/>
                  </a:srgbClr>
                </a:solidFill>
                <a:latin typeface="HK Grotesk Light Bold"/>
              </a:rPr>
              <a:t>LED (Light Emitting Diode) is a semiconductor device that emits light when a current is passed through it. LEDs are used in a wide range of applications, including lighting, displays, and indicators. </a:t>
            </a:r>
          </a:p>
          <a:p>
            <a:pPr marL="457200" lvl="0" indent="-457200" algn="l">
              <a:lnSpc>
                <a:spcPts val="4799"/>
              </a:lnSpc>
              <a:spcBef>
                <a:spcPct val="0"/>
              </a:spcBef>
              <a:buFont typeface="Arial" panose="020B0604020202020204" pitchFamily="34" charset="0"/>
              <a:buChar char="•"/>
            </a:pPr>
            <a:r>
              <a:rPr lang="en-US" sz="2999" dirty="0">
                <a:solidFill>
                  <a:srgbClr val="000000">
                    <a:alpha val="80000"/>
                  </a:srgbClr>
                </a:solidFill>
                <a:latin typeface="HK Grotesk Light Bold"/>
              </a:rPr>
              <a:t>Jumper wires are electrical wires with connectors at both ends that are used to connect electronic components on a breadboard or prototype board. They are essential for creating temporary circuits and prototyping electronic projects. Jumper wires are available in various lengths, colors, and gauges</a:t>
            </a:r>
          </a:p>
        </p:txBody>
      </p:sp>
      <p:sp>
        <p:nvSpPr>
          <p:cNvPr id="8" name="TextBox 8"/>
          <p:cNvSpPr txBox="1"/>
          <p:nvPr/>
        </p:nvSpPr>
        <p:spPr>
          <a:xfrm>
            <a:off x="2044998" y="9447403"/>
            <a:ext cx="1773238" cy="240665"/>
          </a:xfrm>
          <a:prstGeom prst="rect">
            <a:avLst/>
          </a:prstGeom>
        </p:spPr>
        <p:txBody>
          <a:bodyPr lIns="0" tIns="0" rIns="0" bIns="0" rtlCol="0" anchor="t">
            <a:spAutoFit/>
          </a:bodyPr>
          <a:lstStyle/>
          <a:p>
            <a:pPr algn="ctr">
              <a:lnSpc>
                <a:spcPts val="1959"/>
              </a:lnSpc>
              <a:spcBef>
                <a:spcPct val="0"/>
              </a:spcBef>
            </a:pPr>
            <a:r>
              <a:rPr lang="en-US" sz="1400" spc="168">
                <a:solidFill>
                  <a:srgbClr val="F5F5EF"/>
                </a:solidFill>
                <a:latin typeface="HK Grotesk Light"/>
              </a:rPr>
              <a:t>PROJECT REPORT</a:t>
            </a:r>
          </a:p>
        </p:txBody>
      </p:sp>
      <p:sp>
        <p:nvSpPr>
          <p:cNvPr id="9" name="TextBox 9"/>
          <p:cNvSpPr txBox="1"/>
          <p:nvPr/>
        </p:nvSpPr>
        <p:spPr>
          <a:xfrm>
            <a:off x="15205449" y="9452165"/>
            <a:ext cx="2078929" cy="240665"/>
          </a:xfrm>
          <a:prstGeom prst="rect">
            <a:avLst/>
          </a:prstGeom>
        </p:spPr>
        <p:txBody>
          <a:bodyPr lIns="0" tIns="0" rIns="0" bIns="0" rtlCol="0" anchor="t">
            <a:spAutoFit/>
          </a:bodyPr>
          <a:lstStyle/>
          <a:p>
            <a:pPr algn="r">
              <a:lnSpc>
                <a:spcPts val="1959"/>
              </a:lnSpc>
              <a:spcBef>
                <a:spcPct val="0"/>
              </a:spcBef>
            </a:pPr>
            <a:r>
              <a:rPr lang="en-US" sz="1400" spc="168">
                <a:solidFill>
                  <a:srgbClr val="F5F5EF"/>
                </a:solidFill>
                <a:latin typeface="HK Grotesk Light"/>
              </a:rPr>
              <a:t>APRIL 2023</a:t>
            </a:r>
          </a:p>
        </p:txBody>
      </p:sp>
      <p:pic>
        <p:nvPicPr>
          <p:cNvPr id="10" name="Picture 9">
            <a:extLst>
              <a:ext uri="{FF2B5EF4-FFF2-40B4-BE49-F238E27FC236}">
                <a16:creationId xmlns:a16="http://schemas.microsoft.com/office/drawing/2014/main" id="{31BC9E3B-E850-9357-E996-D6336299460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2861495" y="506935"/>
            <a:ext cx="6145801" cy="6145801"/>
          </a:xfrm>
          <a:prstGeom prst="rect">
            <a:avLst/>
          </a:prstGeom>
        </p:spPr>
      </p:pic>
      <p:pic>
        <p:nvPicPr>
          <p:cNvPr id="12" name="Picture 11">
            <a:extLst>
              <a:ext uri="{FF2B5EF4-FFF2-40B4-BE49-F238E27FC236}">
                <a16:creationId xmlns:a16="http://schemas.microsoft.com/office/drawing/2014/main" id="{084F4EDA-09D6-588B-104A-352BDBB8E21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0753584" y="3112826"/>
            <a:ext cx="8763000" cy="5715000"/>
          </a:xfrm>
          <a:prstGeom prst="rect">
            <a:avLst/>
          </a:prstGeom>
        </p:spPr>
      </p:pic>
    </p:spTree>
    <p:extLst>
      <p:ext uri="{BB962C8B-B14F-4D97-AF65-F5344CB8AC3E}">
        <p14:creationId xmlns:p14="http://schemas.microsoft.com/office/powerpoint/2010/main" val="19083969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04543"/>
        </a:solidFill>
        <a:effectLst/>
      </p:bgPr>
    </p:bg>
    <p:spTree>
      <p:nvGrpSpPr>
        <p:cNvPr id="1" name=""/>
        <p:cNvGrpSpPr/>
        <p:nvPr/>
      </p:nvGrpSpPr>
      <p:grpSpPr>
        <a:xfrm>
          <a:off x="0" y="0"/>
          <a:ext cx="0" cy="0"/>
          <a:chOff x="0" y="0"/>
          <a:chExt cx="0" cy="0"/>
        </a:xfrm>
      </p:grpSpPr>
      <p:sp>
        <p:nvSpPr>
          <p:cNvPr id="8" name="TextBox 8"/>
          <p:cNvSpPr txBox="1"/>
          <p:nvPr/>
        </p:nvSpPr>
        <p:spPr>
          <a:xfrm>
            <a:off x="-152400" y="783018"/>
            <a:ext cx="13944600" cy="994503"/>
          </a:xfrm>
          <a:prstGeom prst="rect">
            <a:avLst/>
          </a:prstGeom>
        </p:spPr>
        <p:txBody>
          <a:bodyPr wrap="square" lIns="0" tIns="0" rIns="0" bIns="0" rtlCol="0" anchor="t">
            <a:spAutoFit/>
          </a:bodyPr>
          <a:lstStyle/>
          <a:p>
            <a:pPr algn="ctr">
              <a:lnSpc>
                <a:spcPts val="6719"/>
              </a:lnSpc>
              <a:spcBef>
                <a:spcPct val="0"/>
              </a:spcBef>
            </a:pPr>
            <a:r>
              <a:rPr lang="en-US" sz="9600" dirty="0">
                <a:solidFill>
                  <a:srgbClr val="F5F5EF"/>
                </a:solidFill>
                <a:latin typeface="Cormorant Garamond Bold"/>
              </a:rPr>
              <a:t>Communication Mode: </a:t>
            </a:r>
          </a:p>
        </p:txBody>
      </p:sp>
      <p:sp>
        <p:nvSpPr>
          <p:cNvPr id="10" name="TextBox 10"/>
          <p:cNvSpPr txBox="1"/>
          <p:nvPr/>
        </p:nvSpPr>
        <p:spPr>
          <a:xfrm>
            <a:off x="2044998" y="9447403"/>
            <a:ext cx="1773238" cy="240665"/>
          </a:xfrm>
          <a:prstGeom prst="rect">
            <a:avLst/>
          </a:prstGeom>
        </p:spPr>
        <p:txBody>
          <a:bodyPr lIns="0" tIns="0" rIns="0" bIns="0" rtlCol="0" anchor="t">
            <a:spAutoFit/>
          </a:bodyPr>
          <a:lstStyle/>
          <a:p>
            <a:pPr algn="ctr">
              <a:lnSpc>
                <a:spcPts val="1959"/>
              </a:lnSpc>
              <a:spcBef>
                <a:spcPct val="0"/>
              </a:spcBef>
            </a:pPr>
            <a:r>
              <a:rPr lang="en-US" sz="1400" spc="168">
                <a:solidFill>
                  <a:srgbClr val="F5F5EF"/>
                </a:solidFill>
                <a:latin typeface="HK Grotesk Light"/>
              </a:rPr>
              <a:t>PROJECT REPORT</a:t>
            </a:r>
          </a:p>
        </p:txBody>
      </p:sp>
      <p:sp>
        <p:nvSpPr>
          <p:cNvPr id="11" name="TextBox 11"/>
          <p:cNvSpPr txBox="1"/>
          <p:nvPr/>
        </p:nvSpPr>
        <p:spPr>
          <a:xfrm>
            <a:off x="15205449" y="9452165"/>
            <a:ext cx="2078929" cy="240665"/>
          </a:xfrm>
          <a:prstGeom prst="rect">
            <a:avLst/>
          </a:prstGeom>
        </p:spPr>
        <p:txBody>
          <a:bodyPr lIns="0" tIns="0" rIns="0" bIns="0" rtlCol="0" anchor="t">
            <a:spAutoFit/>
          </a:bodyPr>
          <a:lstStyle/>
          <a:p>
            <a:pPr algn="r">
              <a:lnSpc>
                <a:spcPts val="1959"/>
              </a:lnSpc>
              <a:spcBef>
                <a:spcPct val="0"/>
              </a:spcBef>
            </a:pPr>
            <a:r>
              <a:rPr lang="en-US" sz="1400" spc="168">
                <a:solidFill>
                  <a:srgbClr val="F5F5EF"/>
                </a:solidFill>
                <a:latin typeface="HK Grotesk Light"/>
              </a:rPr>
              <a:t>APRIL 2023</a:t>
            </a:r>
          </a:p>
        </p:txBody>
      </p:sp>
      <p:sp>
        <p:nvSpPr>
          <p:cNvPr id="12" name="TextBox 7">
            <a:extLst>
              <a:ext uri="{FF2B5EF4-FFF2-40B4-BE49-F238E27FC236}">
                <a16:creationId xmlns:a16="http://schemas.microsoft.com/office/drawing/2014/main" id="{A5527502-4852-66FE-9C69-EFD25F70D1B2}"/>
              </a:ext>
            </a:extLst>
          </p:cNvPr>
          <p:cNvSpPr txBox="1"/>
          <p:nvPr/>
        </p:nvSpPr>
        <p:spPr>
          <a:xfrm>
            <a:off x="1028700" y="1974556"/>
            <a:ext cx="10374901" cy="6116931"/>
          </a:xfrm>
          <a:prstGeom prst="rect">
            <a:avLst/>
          </a:prstGeom>
        </p:spPr>
        <p:txBody>
          <a:bodyPr lIns="0" tIns="0" rIns="0" bIns="0" rtlCol="0" anchor="t">
            <a:spAutoFit/>
          </a:bodyPr>
          <a:lstStyle/>
          <a:p>
            <a:pPr marL="457200" lvl="0" indent="-457200" algn="l">
              <a:lnSpc>
                <a:spcPts val="4799"/>
              </a:lnSpc>
              <a:spcBef>
                <a:spcPct val="0"/>
              </a:spcBef>
              <a:buFont typeface="Arial" panose="020B0604020202020204" pitchFamily="34" charset="0"/>
              <a:buChar char="•"/>
            </a:pPr>
            <a:r>
              <a:rPr lang="en-US" sz="2999" dirty="0">
                <a:solidFill>
                  <a:schemeClr val="bg1">
                    <a:alpha val="80000"/>
                  </a:schemeClr>
                </a:solidFill>
                <a:latin typeface="HK Grotesk Light Bold"/>
              </a:rPr>
              <a:t>Wi-Fi (Wireless Fidelity) is a wireless communication technology that allows electronic devices to connect to the internet and communicate with each other without the need for physical cables. </a:t>
            </a:r>
          </a:p>
          <a:p>
            <a:pPr marL="457200" lvl="0" indent="-457200" algn="l">
              <a:lnSpc>
                <a:spcPts val="4799"/>
              </a:lnSpc>
              <a:spcBef>
                <a:spcPct val="0"/>
              </a:spcBef>
              <a:buFont typeface="Arial" panose="020B0604020202020204" pitchFamily="34" charset="0"/>
              <a:buChar char="•"/>
            </a:pPr>
            <a:r>
              <a:rPr lang="en-US" sz="2999" dirty="0">
                <a:solidFill>
                  <a:schemeClr val="bg1">
                    <a:alpha val="80000"/>
                  </a:schemeClr>
                </a:solidFill>
                <a:latin typeface="HK Grotesk Light Bold"/>
              </a:rPr>
              <a:t>Wi-Fi is based on the IEEE 802.11 family of standards, which defines the specifications for wireless local area networks (WLANs).</a:t>
            </a:r>
          </a:p>
          <a:p>
            <a:pPr marL="457200" lvl="0" indent="-457200" algn="l">
              <a:lnSpc>
                <a:spcPts val="4799"/>
              </a:lnSpc>
              <a:spcBef>
                <a:spcPct val="0"/>
              </a:spcBef>
              <a:buFont typeface="Arial" panose="020B0604020202020204" pitchFamily="34" charset="0"/>
              <a:buChar char="•"/>
            </a:pPr>
            <a:r>
              <a:rPr lang="en-US" sz="2999" dirty="0">
                <a:solidFill>
                  <a:schemeClr val="bg1">
                    <a:alpha val="80000"/>
                  </a:schemeClr>
                </a:solidFill>
                <a:latin typeface="HK Grotesk Light Bold"/>
              </a:rPr>
              <a:t>It uses radio waves to transmit data between devices, typically operating in the 2.4 GHz or 5 GHz frequency bands</a:t>
            </a:r>
          </a:p>
        </p:txBody>
      </p:sp>
      <p:pic>
        <p:nvPicPr>
          <p:cNvPr id="5126" name="Picture 6" descr="Wifi icon wireless network symbol placed in blue Vector Image">
            <a:extLst>
              <a:ext uri="{FF2B5EF4-FFF2-40B4-BE49-F238E27FC236}">
                <a16:creationId xmlns:a16="http://schemas.microsoft.com/office/drawing/2014/main" id="{63FB85D4-D07F-DC47-97DF-8EF10629229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582400" y="3619433"/>
            <a:ext cx="5181600" cy="55894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E59D7919-B436-B0FE-F37D-49ABC3955D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0352709">
            <a:off x="11967010" y="1441126"/>
            <a:ext cx="5757831" cy="53704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dir="in"/>
      </p:transition>
    </mc:Choice>
    <mc:Fallback xmlns="">
      <p:transition spd="slow">
        <p:split dir="in"/>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779</Words>
  <Application>Microsoft Office PowerPoint</Application>
  <PresentationFormat>Custom</PresentationFormat>
  <Paragraphs>91</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HK Grotesk Light</vt:lpstr>
      <vt:lpstr>Cormorant Garamond Bold</vt:lpstr>
      <vt:lpstr>Calibri</vt:lpstr>
      <vt:lpstr>HK Grotesk Light Bold</vt:lpstr>
      <vt:lpstr>Poppins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Illustrated Modern Social Media Marketing Report Presentation</dc:title>
  <dc:creator>Rakshit Singh Manhas</dc:creator>
  <cp:lastModifiedBy>Roshan Kumar  Prasad</cp:lastModifiedBy>
  <cp:revision>8</cp:revision>
  <dcterms:created xsi:type="dcterms:W3CDTF">2006-08-16T00:00:00Z</dcterms:created>
  <dcterms:modified xsi:type="dcterms:W3CDTF">2023-04-28T14:40:46Z</dcterms:modified>
  <dc:identifier>DAFgzqTg9HU</dc:identifier>
</cp:coreProperties>
</file>